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1" r:id="rId2"/>
    <p:sldId id="256" r:id="rId3"/>
    <p:sldId id="258" r:id="rId4"/>
    <p:sldId id="259" r:id="rId5"/>
    <p:sldId id="262" r:id="rId6"/>
    <p:sldId id="263" r:id="rId7"/>
  </p:sldIdLst>
  <p:sldSz cx="7200900" cy="9901238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31800" indent="-317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866775" indent="-952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00163" indent="-1587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735138" indent="-22225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19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AVER Philippe CRC1" initials="GPCRC1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1F2F3"/>
    <a:srgbClr val="F29E08"/>
    <a:srgbClr val="FF9900"/>
    <a:srgbClr val="66ACC2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7" d="100"/>
          <a:sy n="77" d="100"/>
        </p:scale>
        <p:origin x="3690" y="102"/>
      </p:cViewPr>
      <p:guideLst>
        <p:guide orient="horz" pos="3119"/>
        <p:guide pos="22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6728B1C6-98DB-46D3-8B02-09B082585BC8}" type="datetimeFigureOut">
              <a:rPr lang="fr-FR" altLang="fr-FR"/>
              <a:pPr>
                <a:defRPr/>
              </a:pPr>
              <a:t>31/07/2019</a:t>
            </a:fld>
            <a:endParaRPr lang="fr-FR" altLang="fr-FR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164"/>
            <a:ext cx="294614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28164"/>
            <a:ext cx="2946144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7A97E18B-408C-4134-B538-BBCFDF684B8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8580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4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911" y="0"/>
            <a:ext cx="2946144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544610B2-FAB5-4C92-B81E-22F654B85C31}" type="datetimeFigureOut">
              <a:rPr lang="en-US" altLang="fr-FR"/>
              <a:pPr>
                <a:defRPr/>
              </a:pPr>
              <a:t>7/31/2019</a:t>
            </a:fld>
            <a:endParaRPr lang="en-US" alt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44700" y="744538"/>
            <a:ext cx="2708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634" y="4714876"/>
            <a:ext cx="5440407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x-none" noProof="0"/>
              <a:t>Click to edit Master text styles</a:t>
            </a:r>
          </a:p>
          <a:p>
            <a:pPr lvl="1"/>
            <a:r>
              <a:rPr lang="x-none" noProof="0"/>
              <a:t>Second level</a:t>
            </a:r>
          </a:p>
          <a:p>
            <a:pPr lvl="2"/>
            <a:r>
              <a:rPr lang="x-none" noProof="0"/>
              <a:t>Third level</a:t>
            </a:r>
          </a:p>
          <a:p>
            <a:pPr lvl="3"/>
            <a:r>
              <a:rPr lang="x-none" noProof="0"/>
              <a:t>Fourth level</a:t>
            </a:r>
          </a:p>
          <a:p>
            <a:pPr lvl="4"/>
            <a:r>
              <a:rPr lang="x-none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164"/>
            <a:ext cx="294614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911" y="9428164"/>
            <a:ext cx="2946144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EC5A27EF-CD5C-45CD-87C6-6CFB23824E97}" type="slidenum">
              <a:rPr lang="en-US" altLang="fr-FR"/>
              <a:pPr>
                <a:defRPr/>
              </a:pPr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4130031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2703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27038" algn="l" defTabSz="42703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855663" algn="l" defTabSz="42703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284288" algn="l" defTabSz="42703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712913" algn="l" defTabSz="427038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141982" algn="l" defTabSz="42839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70378" algn="l" defTabSz="42839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98775" algn="l" defTabSz="42839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427171" algn="l" defTabSz="428396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fr-FR">
              <a:ea typeface="ＭＳ Ｐゴシック" pitchFamily="34" charset="-128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54BB54E9-A46C-4F13-BFBC-8DE352C3DB24}" type="slidenum">
              <a:rPr lang="en-US" altLang="fr-FR" sz="1200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en-US" altLang="fr-FR" sz="120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729" y="3075602"/>
            <a:ext cx="6121444" cy="2122661"/>
          </a:xfrm>
        </p:spPr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79455" y="5610753"/>
            <a:ext cx="5041991" cy="2530634"/>
          </a:xfrm>
        </p:spPr>
        <p:txBody>
          <a:bodyPr/>
          <a:lstStyle>
            <a:lvl1pPr marL="0" indent="0" algn="ctr">
              <a:buNone/>
              <a:defRPr/>
            </a:lvl1pPr>
            <a:lvl2pPr marL="434308" indent="0" algn="ctr">
              <a:buNone/>
              <a:defRPr/>
            </a:lvl2pPr>
            <a:lvl3pPr marL="868614" indent="0" algn="ctr">
              <a:buNone/>
              <a:defRPr/>
            </a:lvl3pPr>
            <a:lvl4pPr marL="1302922" indent="0" algn="ctr">
              <a:buNone/>
              <a:defRPr/>
            </a:lvl4pPr>
            <a:lvl5pPr marL="1737229" indent="0" algn="ctr">
              <a:buNone/>
              <a:defRPr/>
            </a:lvl5pPr>
            <a:lvl6pPr marL="2171536" indent="0" algn="ctr">
              <a:buNone/>
              <a:defRPr/>
            </a:lvl6pPr>
            <a:lvl7pPr marL="2605843" indent="0" algn="ctr">
              <a:buNone/>
              <a:defRPr/>
            </a:lvl7pPr>
            <a:lvl8pPr marL="3040150" indent="0" algn="ctr">
              <a:buNone/>
              <a:defRPr/>
            </a:lvl8pPr>
            <a:lvl9pPr marL="3474457" indent="0" algn="ctr">
              <a:buNone/>
              <a:defRPr/>
            </a:lvl9pPr>
          </a:lstStyle>
          <a:p>
            <a:r>
              <a:rPr lang="x-none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00C697-1A51-4C45-82DA-09C1CEFA0C3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1689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369F34-9896-41C7-A275-1684B75BDF1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8045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453" y="6361964"/>
            <a:ext cx="6121445" cy="1967603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8453" y="4197150"/>
            <a:ext cx="6121445" cy="2164814"/>
          </a:xfrm>
        </p:spPr>
        <p:txBody>
          <a:bodyPr anchor="b"/>
          <a:lstStyle>
            <a:lvl1pPr marL="0" indent="0">
              <a:buNone/>
              <a:defRPr sz="2000"/>
            </a:lvl1pPr>
            <a:lvl2pPr marL="434308" indent="0">
              <a:buNone/>
              <a:defRPr sz="1800"/>
            </a:lvl2pPr>
            <a:lvl3pPr marL="868614" indent="0">
              <a:buNone/>
              <a:defRPr sz="1500"/>
            </a:lvl3pPr>
            <a:lvl4pPr marL="1302922" indent="0">
              <a:buNone/>
              <a:defRPr sz="1300"/>
            </a:lvl4pPr>
            <a:lvl5pPr marL="1737229" indent="0">
              <a:buNone/>
              <a:defRPr sz="1300"/>
            </a:lvl5pPr>
            <a:lvl6pPr marL="2171536" indent="0">
              <a:buNone/>
              <a:defRPr sz="1300"/>
            </a:lvl6pPr>
            <a:lvl7pPr marL="2605843" indent="0">
              <a:buNone/>
              <a:defRPr sz="1300"/>
            </a:lvl7pPr>
            <a:lvl8pPr marL="3040150" indent="0">
              <a:buNone/>
              <a:defRPr sz="1300"/>
            </a:lvl8pPr>
            <a:lvl9pPr marL="3474457" indent="0">
              <a:buNone/>
              <a:defRPr sz="13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10A4E-F34D-4516-A880-9F9266E36F0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3687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9818" y="2310841"/>
            <a:ext cx="3167309" cy="65335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72263" y="2310841"/>
            <a:ext cx="3168819" cy="65335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D061A7-C30B-4D1A-91C9-8455065C362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6775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9818" y="2216000"/>
            <a:ext cx="3182426" cy="92433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34308" indent="0">
              <a:buNone/>
              <a:defRPr sz="2000" b="1"/>
            </a:lvl2pPr>
            <a:lvl3pPr marL="868614" indent="0">
              <a:buNone/>
              <a:defRPr sz="1800" b="1"/>
            </a:lvl3pPr>
            <a:lvl4pPr marL="1302922" indent="0">
              <a:buNone/>
              <a:defRPr sz="1500" b="1"/>
            </a:lvl4pPr>
            <a:lvl5pPr marL="1737229" indent="0">
              <a:buNone/>
              <a:defRPr sz="1500" b="1"/>
            </a:lvl5pPr>
            <a:lvl6pPr marL="2171536" indent="0">
              <a:buNone/>
              <a:defRPr sz="1500" b="1"/>
            </a:lvl6pPr>
            <a:lvl7pPr marL="2605843" indent="0">
              <a:buNone/>
              <a:defRPr sz="1500" b="1"/>
            </a:lvl7pPr>
            <a:lvl8pPr marL="3040150" indent="0">
              <a:buNone/>
              <a:defRPr sz="1500" b="1"/>
            </a:lvl8pPr>
            <a:lvl9pPr marL="3474457" indent="0">
              <a:buNone/>
              <a:defRPr sz="15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9818" y="3140335"/>
            <a:ext cx="3182426" cy="5704089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58657" y="2216000"/>
            <a:ext cx="3182426" cy="924337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34308" indent="0">
              <a:buNone/>
              <a:defRPr sz="2000" b="1"/>
            </a:lvl2pPr>
            <a:lvl3pPr marL="868614" indent="0">
              <a:buNone/>
              <a:defRPr sz="1800" b="1"/>
            </a:lvl3pPr>
            <a:lvl4pPr marL="1302922" indent="0">
              <a:buNone/>
              <a:defRPr sz="1500" b="1"/>
            </a:lvl4pPr>
            <a:lvl5pPr marL="1737229" indent="0">
              <a:buNone/>
              <a:defRPr sz="1500" b="1"/>
            </a:lvl5pPr>
            <a:lvl6pPr marL="2171536" indent="0">
              <a:buNone/>
              <a:defRPr sz="1500" b="1"/>
            </a:lvl6pPr>
            <a:lvl7pPr marL="2605843" indent="0">
              <a:buNone/>
              <a:defRPr sz="1500" b="1"/>
            </a:lvl7pPr>
            <a:lvl8pPr marL="3040150" indent="0">
              <a:buNone/>
              <a:defRPr sz="1500" b="1"/>
            </a:lvl8pPr>
            <a:lvl9pPr marL="3474457" indent="0">
              <a:buNone/>
              <a:defRPr sz="15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58657" y="3140335"/>
            <a:ext cx="3182426" cy="5704089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32773-AFE6-4172-80D4-2243674BFFC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3645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1E2564-AF13-4606-BCA0-9E921DBD47E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50449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65818B-D057-4C3F-BBC9-2DF2AE0F99E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8006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821" y="394424"/>
            <a:ext cx="2369055" cy="1677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15049" y="394423"/>
            <a:ext cx="4026034" cy="8450000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9821" y="2071478"/>
            <a:ext cx="2369055" cy="6772947"/>
          </a:xfrm>
        </p:spPr>
        <p:txBody>
          <a:bodyPr/>
          <a:lstStyle>
            <a:lvl1pPr marL="0" indent="0">
              <a:buNone/>
              <a:defRPr sz="1300"/>
            </a:lvl1pPr>
            <a:lvl2pPr marL="434308" indent="0">
              <a:buNone/>
              <a:defRPr sz="1100"/>
            </a:lvl2pPr>
            <a:lvl3pPr marL="868614" indent="0">
              <a:buNone/>
              <a:defRPr sz="900"/>
            </a:lvl3pPr>
            <a:lvl4pPr marL="1302922" indent="0">
              <a:buNone/>
              <a:defRPr sz="800"/>
            </a:lvl4pPr>
            <a:lvl5pPr marL="1737229" indent="0">
              <a:buNone/>
              <a:defRPr sz="800"/>
            </a:lvl5pPr>
            <a:lvl6pPr marL="2171536" indent="0">
              <a:buNone/>
              <a:defRPr sz="800"/>
            </a:lvl6pPr>
            <a:lvl7pPr marL="2605843" indent="0">
              <a:buNone/>
              <a:defRPr sz="800"/>
            </a:lvl7pPr>
            <a:lvl8pPr marL="3040150" indent="0">
              <a:buNone/>
              <a:defRPr sz="800"/>
            </a:lvl8pPr>
            <a:lvl9pPr marL="3474457" indent="0">
              <a:buNone/>
              <a:defRPr sz="8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17ECAB-9DA1-46F4-AF29-E7DF3FE9ECF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51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2059" y="6931018"/>
            <a:ext cx="4319331" cy="8174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12059" y="885196"/>
            <a:ext cx="4319331" cy="5940441"/>
          </a:xfrm>
        </p:spPr>
        <p:txBody>
          <a:bodyPr/>
          <a:lstStyle>
            <a:lvl1pPr marL="0" indent="0">
              <a:buNone/>
              <a:defRPr sz="3100"/>
            </a:lvl1pPr>
            <a:lvl2pPr marL="434308" indent="0">
              <a:buNone/>
              <a:defRPr sz="2600"/>
            </a:lvl2pPr>
            <a:lvl3pPr marL="868614" indent="0">
              <a:buNone/>
              <a:defRPr sz="2200"/>
            </a:lvl3pPr>
            <a:lvl4pPr marL="1302922" indent="0">
              <a:buNone/>
              <a:defRPr sz="2000"/>
            </a:lvl4pPr>
            <a:lvl5pPr marL="1737229" indent="0">
              <a:buNone/>
              <a:defRPr sz="2000"/>
            </a:lvl5pPr>
            <a:lvl6pPr marL="2171536" indent="0">
              <a:buNone/>
              <a:defRPr sz="2000"/>
            </a:lvl6pPr>
            <a:lvl7pPr marL="2605843" indent="0">
              <a:buNone/>
              <a:defRPr sz="2000"/>
            </a:lvl7pPr>
            <a:lvl8pPr marL="3040150" indent="0">
              <a:buNone/>
              <a:defRPr sz="2000"/>
            </a:lvl8pPr>
            <a:lvl9pPr marL="3474457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12059" y="7748467"/>
            <a:ext cx="4319331" cy="1162195"/>
          </a:xfrm>
        </p:spPr>
        <p:txBody>
          <a:bodyPr/>
          <a:lstStyle>
            <a:lvl1pPr marL="0" indent="0">
              <a:buNone/>
              <a:defRPr sz="1300"/>
            </a:lvl1pPr>
            <a:lvl2pPr marL="434308" indent="0">
              <a:buNone/>
              <a:defRPr sz="1100"/>
            </a:lvl2pPr>
            <a:lvl3pPr marL="868614" indent="0">
              <a:buNone/>
              <a:defRPr sz="900"/>
            </a:lvl3pPr>
            <a:lvl4pPr marL="1302922" indent="0">
              <a:buNone/>
              <a:defRPr sz="800"/>
            </a:lvl4pPr>
            <a:lvl5pPr marL="1737229" indent="0">
              <a:buNone/>
              <a:defRPr sz="800"/>
            </a:lvl5pPr>
            <a:lvl6pPr marL="2171536" indent="0">
              <a:buNone/>
              <a:defRPr sz="800"/>
            </a:lvl6pPr>
            <a:lvl7pPr marL="2605843" indent="0">
              <a:buNone/>
              <a:defRPr sz="800"/>
            </a:lvl7pPr>
            <a:lvl8pPr marL="3040150" indent="0">
              <a:buNone/>
              <a:defRPr sz="800"/>
            </a:lvl8pPr>
            <a:lvl9pPr marL="3474457" indent="0">
              <a:buNone/>
              <a:defRPr sz="8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8D622-2BF2-410A-B801-F15550BC2CE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0295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E40A6-A3E9-4CA3-81B0-0A1CC39C780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5844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21901" y="395930"/>
            <a:ext cx="1619182" cy="8448494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9819" y="395930"/>
            <a:ext cx="4716944" cy="8448494"/>
          </a:xfrm>
        </p:spPr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FCE7D4-A01B-47B9-9A8F-206A67A0F41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36433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0363" y="395288"/>
            <a:ext cx="6480175" cy="165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86862" tIns="43430" rIns="86862" bIns="4343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60363" y="2309813"/>
            <a:ext cx="6480175" cy="653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86862" tIns="43430" rIns="86862" bIns="4343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60363" y="9015413"/>
            <a:ext cx="16795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86862" tIns="43430" rIns="86862" bIns="43430" numCol="1" anchor="t" anchorCtr="0" compatLnSpc="1">
            <a:prstTxWarp prst="textNoShape">
              <a:avLst/>
            </a:prstTxWarp>
          </a:bodyPr>
          <a:lstStyle>
            <a:lvl1pPr>
              <a:defRPr sz="1300" b="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59038" y="9015413"/>
            <a:ext cx="228282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86862" tIns="43430" rIns="86862" bIns="43430" numCol="1" anchor="t" anchorCtr="0" compatLnSpc="1">
            <a:prstTxWarp prst="textNoShape">
              <a:avLst/>
            </a:prstTxWarp>
          </a:bodyPr>
          <a:lstStyle>
            <a:lvl1pPr algn="ctr">
              <a:defRPr sz="1300" b="0">
                <a:latin typeface="Arial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60963" y="9015413"/>
            <a:ext cx="1679575" cy="68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86862" tIns="43430" rIns="86862" bIns="43430" numCol="1" anchor="t" anchorCtr="0" compatLnSpc="1">
            <a:prstTxWarp prst="textNoShape">
              <a:avLst/>
            </a:prstTxWarp>
          </a:bodyPr>
          <a:lstStyle>
            <a:lvl1pPr algn="r">
              <a:defRPr sz="1300" b="0">
                <a:latin typeface="Arial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8D2AFEF1-4810-423C-8CB1-655FAABED8E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34308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</a:defRPr>
      </a:lvl6pPr>
      <a:lvl7pPr marL="868614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</a:defRPr>
      </a:lvl7pPr>
      <a:lvl8pPr marL="1302922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</a:defRPr>
      </a:lvl8pPr>
      <a:lvl9pPr marL="1737229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23850" indent="-323850" algn="l" rtl="0" eaLnBrk="0" fontAlgn="base" hangingPunct="0">
        <a:spcBef>
          <a:spcPct val="20000"/>
        </a:spcBef>
        <a:spcAft>
          <a:spcPct val="0"/>
        </a:spcAft>
        <a:buChar char="•"/>
        <a:defRPr sz="31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704850" indent="-269875" algn="l" rtl="0" eaLnBrk="0" fontAlgn="base" hangingPunct="0">
        <a:spcBef>
          <a:spcPct val="20000"/>
        </a:spcBef>
        <a:spcAft>
          <a:spcPct val="0"/>
        </a:spcAft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084263" indent="-214313" algn="l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</a:defRPr>
      </a:lvl3pPr>
      <a:lvl4pPr marL="1517650" indent="-214313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1952625" indent="-214313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388690" indent="-2171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822996" indent="-2171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257304" indent="-2171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691610" indent="-2171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34308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68614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02922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37229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71536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05843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40150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4457" algn="l" defTabSz="43430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usinessfrance.fr/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png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2.bin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3.jpeg"/><Relationship Id="rId11" Type="http://schemas.openxmlformats.org/officeDocument/2006/relationships/image" Target="../media/image6.png"/><Relationship Id="rId5" Type="http://schemas.openxmlformats.org/officeDocument/2006/relationships/image" Target="../media/image12.jpeg"/><Relationship Id="rId10" Type="http://schemas.openxmlformats.org/officeDocument/2006/relationships/oleObject" Target="../embeddings/oleObject3.bin"/><Relationship Id="rId4" Type="http://schemas.openxmlformats.org/officeDocument/2006/relationships/image" Target="../media/image11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9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5" Type="http://schemas.openxmlformats.org/officeDocument/2006/relationships/hyperlink" Target="mailto:philippe.graver@intradef.gouv.fr" TargetMode="External"/><Relationship Id="rId10" Type="http://schemas.openxmlformats.org/officeDocument/2006/relationships/image" Target="../media/image18.png"/><Relationship Id="rId4" Type="http://schemas.openxmlformats.org/officeDocument/2006/relationships/image" Target="../media/image20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e 1"/>
          <p:cNvGrpSpPr>
            <a:grpSpLocks/>
          </p:cNvGrpSpPr>
          <p:nvPr/>
        </p:nvGrpSpPr>
        <p:grpSpPr bwMode="auto">
          <a:xfrm>
            <a:off x="-28386" y="-39688"/>
            <a:ext cx="7257861" cy="9940926"/>
            <a:chOff x="-28386" y="-39688"/>
            <a:chExt cx="7257861" cy="9940926"/>
          </a:xfrm>
        </p:grpSpPr>
        <p:sp>
          <p:nvSpPr>
            <p:cNvPr id="2062" name="Text Box 17"/>
            <p:cNvSpPr txBox="1">
              <a:spLocks noChangeArrowheads="1"/>
            </p:cNvSpPr>
            <p:nvPr/>
          </p:nvSpPr>
          <p:spPr bwMode="auto">
            <a:xfrm>
              <a:off x="-13386" y="-12185"/>
              <a:ext cx="2651800" cy="28930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31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6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r-FR" altLang="fr-FR" sz="700">
                <a:solidFill>
                  <a:srgbClr val="DDDDDD"/>
                </a:solidFill>
                <a:cs typeface="Arial" charset="0"/>
              </a:endParaRPr>
            </a:p>
          </p:txBody>
        </p:sp>
        <p:sp>
          <p:nvSpPr>
            <p:cNvPr id="2063" name="Rectangle 92"/>
            <p:cNvSpPr>
              <a:spLocks noChangeArrowheads="1"/>
            </p:cNvSpPr>
            <p:nvPr/>
          </p:nvSpPr>
          <p:spPr bwMode="auto">
            <a:xfrm>
              <a:off x="-28386" y="-12185"/>
              <a:ext cx="7257861" cy="9913423"/>
            </a:xfrm>
            <a:prstGeom prst="rect">
              <a:avLst/>
            </a:prstGeom>
            <a:gradFill rotWithShape="1">
              <a:gsLst>
                <a:gs pos="0">
                  <a:srgbClr val="CDD5E0"/>
                </a:gs>
                <a:gs pos="100000">
                  <a:srgbClr val="7F95AF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altLang="fr-FR"/>
            </a:p>
          </p:txBody>
        </p:sp>
        <p:grpSp>
          <p:nvGrpSpPr>
            <p:cNvPr id="2064" name="Groupe 38"/>
            <p:cNvGrpSpPr>
              <a:grpSpLocks/>
            </p:cNvGrpSpPr>
            <p:nvPr/>
          </p:nvGrpSpPr>
          <p:grpSpPr bwMode="auto">
            <a:xfrm>
              <a:off x="2427592" y="506118"/>
              <a:ext cx="4340680" cy="553998"/>
              <a:chOff x="1529757" y="854075"/>
              <a:chExt cx="4134292" cy="511621"/>
            </a:xfrm>
          </p:grpSpPr>
          <p:sp>
            <p:nvSpPr>
              <p:cNvPr id="2080" name="Text Box 55"/>
              <p:cNvSpPr txBox="1">
                <a:spLocks noChangeArrowheads="1"/>
              </p:cNvSpPr>
              <p:nvPr/>
            </p:nvSpPr>
            <p:spPr bwMode="auto">
              <a:xfrm>
                <a:off x="3835290" y="854075"/>
                <a:ext cx="1828759" cy="511620"/>
              </a:xfrm>
              <a:prstGeom prst="rect">
                <a:avLst/>
              </a:prstGeom>
              <a:noFill/>
              <a:ln w="28575">
                <a:solidFill>
                  <a:srgbClr val="DDDDDD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1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6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2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fr-FR" altLang="fr-FR" sz="3000">
                    <a:latin typeface="Arial Rounded MT Bold" pitchFamily="34" charset="0"/>
                  </a:rPr>
                  <a:t>FRANCE</a:t>
                </a:r>
              </a:p>
            </p:txBody>
          </p:sp>
          <p:sp>
            <p:nvSpPr>
              <p:cNvPr id="2081" name="Text Box 56"/>
              <p:cNvSpPr txBox="1">
                <a:spLocks noChangeArrowheads="1"/>
              </p:cNvSpPr>
              <p:nvPr/>
            </p:nvSpPr>
            <p:spPr bwMode="auto">
              <a:xfrm>
                <a:off x="1529757" y="854075"/>
                <a:ext cx="2295067" cy="511621"/>
              </a:xfrm>
              <a:prstGeom prst="rect">
                <a:avLst/>
              </a:prstGeom>
              <a:solidFill>
                <a:srgbClr val="DDDDDD"/>
              </a:solidFill>
              <a:ln w="28575">
                <a:solidFill>
                  <a:srgbClr val="DDDDDD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1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6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2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  <a:ea typeface="ＭＳ Ｐゴシック" pitchFamily="34" charset="-128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FontTx/>
                  <a:buNone/>
                </a:pPr>
                <a:r>
                  <a:rPr lang="fr-FR" altLang="fr-FR" sz="3000">
                    <a:latin typeface="Arial Rounded MT Bold" pitchFamily="34" charset="0"/>
                  </a:rPr>
                  <a:t>INDONESIE</a:t>
                </a:r>
              </a:p>
            </p:txBody>
          </p:sp>
        </p:grpSp>
        <p:grpSp>
          <p:nvGrpSpPr>
            <p:cNvPr id="2065" name="Group 128"/>
            <p:cNvGrpSpPr>
              <a:grpSpLocks noChangeAspect="1"/>
            </p:cNvGrpSpPr>
            <p:nvPr/>
          </p:nvGrpSpPr>
          <p:grpSpPr bwMode="auto">
            <a:xfrm>
              <a:off x="78282" y="4638651"/>
              <a:ext cx="2697818" cy="2638341"/>
              <a:chOff x="466" y="2439"/>
              <a:chExt cx="1734" cy="1664"/>
            </a:xfrm>
          </p:grpSpPr>
          <p:grpSp>
            <p:nvGrpSpPr>
              <p:cNvPr id="2068" name="Group 111"/>
              <p:cNvGrpSpPr>
                <a:grpSpLocks noChangeAspect="1"/>
              </p:cNvGrpSpPr>
              <p:nvPr/>
            </p:nvGrpSpPr>
            <p:grpSpPr bwMode="auto">
              <a:xfrm>
                <a:off x="846" y="2439"/>
                <a:ext cx="340" cy="352"/>
                <a:chOff x="703" y="2806"/>
                <a:chExt cx="340" cy="352"/>
              </a:xfrm>
            </p:grpSpPr>
            <p:sp>
              <p:nvSpPr>
                <p:cNvPr id="2078" name="AutoShape 109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550" y="2971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  <p:sp>
              <p:nvSpPr>
                <p:cNvPr id="2079" name="AutoShape 110"/>
                <p:cNvSpPr>
                  <a:spLocks noChangeAspect="1" noChangeArrowheads="1"/>
                </p:cNvSpPr>
                <p:nvPr/>
              </p:nvSpPr>
              <p:spPr bwMode="auto">
                <a:xfrm>
                  <a:off x="703" y="2806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</p:grpSp>
          <p:grpSp>
            <p:nvGrpSpPr>
              <p:cNvPr id="2069" name="Group 112"/>
              <p:cNvGrpSpPr>
                <a:grpSpLocks noChangeAspect="1"/>
              </p:cNvGrpSpPr>
              <p:nvPr/>
            </p:nvGrpSpPr>
            <p:grpSpPr bwMode="auto">
              <a:xfrm rot="10800000">
                <a:off x="1636" y="2761"/>
                <a:ext cx="340" cy="352"/>
                <a:chOff x="703" y="2806"/>
                <a:chExt cx="340" cy="352"/>
              </a:xfrm>
            </p:grpSpPr>
            <p:sp>
              <p:nvSpPr>
                <p:cNvPr id="2076" name="AutoShape 113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550" y="2971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  <p:sp>
              <p:nvSpPr>
                <p:cNvPr id="2077" name="AutoShape 114"/>
                <p:cNvSpPr>
                  <a:spLocks noChangeAspect="1" noChangeArrowheads="1"/>
                </p:cNvSpPr>
                <p:nvPr/>
              </p:nvSpPr>
              <p:spPr bwMode="auto">
                <a:xfrm>
                  <a:off x="703" y="2806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</p:grpSp>
          <p:grpSp>
            <p:nvGrpSpPr>
              <p:cNvPr id="2070" name="Group 120"/>
              <p:cNvGrpSpPr>
                <a:grpSpLocks noChangeAspect="1"/>
              </p:cNvGrpSpPr>
              <p:nvPr/>
            </p:nvGrpSpPr>
            <p:grpSpPr bwMode="auto">
              <a:xfrm>
                <a:off x="466" y="3047"/>
                <a:ext cx="340" cy="352"/>
                <a:chOff x="703" y="2806"/>
                <a:chExt cx="340" cy="352"/>
              </a:xfrm>
            </p:grpSpPr>
            <p:sp>
              <p:nvSpPr>
                <p:cNvPr id="2074" name="AutoShape 121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550" y="2971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  <p:sp>
              <p:nvSpPr>
                <p:cNvPr id="2075" name="AutoShape 122"/>
                <p:cNvSpPr>
                  <a:spLocks noChangeAspect="1" noChangeArrowheads="1"/>
                </p:cNvSpPr>
                <p:nvPr/>
              </p:nvSpPr>
              <p:spPr bwMode="auto">
                <a:xfrm>
                  <a:off x="703" y="2806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</p:grpSp>
          <p:grpSp>
            <p:nvGrpSpPr>
              <p:cNvPr id="2071" name="Group 123"/>
              <p:cNvGrpSpPr>
                <a:grpSpLocks noChangeAspect="1"/>
              </p:cNvGrpSpPr>
              <p:nvPr/>
            </p:nvGrpSpPr>
            <p:grpSpPr bwMode="auto">
              <a:xfrm rot="10800000">
                <a:off x="1860" y="3751"/>
                <a:ext cx="340" cy="352"/>
                <a:chOff x="703" y="2806"/>
                <a:chExt cx="340" cy="352"/>
              </a:xfrm>
            </p:grpSpPr>
            <p:sp>
              <p:nvSpPr>
                <p:cNvPr id="2072" name="AutoShape 124"/>
                <p:cNvSpPr>
                  <a:spLocks noChangeAspect="1" noChangeArrowheads="1"/>
                </p:cNvSpPr>
                <p:nvPr/>
              </p:nvSpPr>
              <p:spPr bwMode="auto">
                <a:xfrm rot="5400000">
                  <a:off x="550" y="2971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  <p:sp>
              <p:nvSpPr>
                <p:cNvPr id="2073" name="AutoShape 125"/>
                <p:cNvSpPr>
                  <a:spLocks noChangeAspect="1" noChangeArrowheads="1"/>
                </p:cNvSpPr>
                <p:nvPr/>
              </p:nvSpPr>
              <p:spPr bwMode="auto">
                <a:xfrm>
                  <a:off x="703" y="2806"/>
                  <a:ext cx="340" cy="34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/>
                </a:p>
              </p:txBody>
            </p:sp>
          </p:grpSp>
        </p:grpSp>
        <p:sp>
          <p:nvSpPr>
            <p:cNvPr id="2066" name="Text Box 17"/>
            <p:cNvSpPr txBox="1">
              <a:spLocks noChangeArrowheads="1"/>
            </p:cNvSpPr>
            <p:nvPr/>
          </p:nvSpPr>
          <p:spPr bwMode="auto">
            <a:xfrm>
              <a:off x="-28386" y="-39688"/>
              <a:ext cx="2651800" cy="28930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31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6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76213" algn="l"/>
                  <a:tab pos="363538" algn="l"/>
                  <a:tab pos="539750" algn="l"/>
                  <a:tab pos="715963" algn="l"/>
                  <a:tab pos="892175" algn="l"/>
                  <a:tab pos="1079500" algn="l"/>
                  <a:tab pos="1255713" algn="l"/>
                  <a:tab pos="1431925" algn="l"/>
                  <a:tab pos="1619250" algn="l"/>
                  <a:tab pos="1795463" algn="l"/>
                  <a:tab pos="19716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fr-FR" altLang="fr-FR" sz="700">
                  <a:solidFill>
                    <a:srgbClr val="DDDDDD"/>
                  </a:solidFill>
                  <a:cs typeface="Arial" charset="0"/>
                </a:rPr>
                <a:t>●	●	●	●	●	●	●	●	●	●	●	●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r-FR" altLang="fr-FR" sz="700">
                <a:solidFill>
                  <a:srgbClr val="DDDDDD"/>
                </a:solidFill>
                <a:cs typeface="Arial" charset="0"/>
              </a:endParaRPr>
            </a:p>
          </p:txBody>
        </p:sp>
        <p:sp>
          <p:nvSpPr>
            <p:cNvPr id="6" name="Text Box 26"/>
            <p:cNvSpPr txBox="1">
              <a:spLocks noChangeArrowheads="1"/>
            </p:cNvSpPr>
            <p:nvPr/>
          </p:nvSpPr>
          <p:spPr bwMode="auto">
            <a:xfrm>
              <a:off x="50" y="2706688"/>
              <a:ext cx="7142112" cy="15388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Berlin Sans FB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Berlin Sans FB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Berlin Sans FB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Berlin Sans FB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Berlin Sans FB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erlin Sans FB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erlin Sans FB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erlin Sans FB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Berlin Sans FB" pitchFamily="34" charset="0"/>
                </a:defRPr>
              </a:lvl9pPr>
            </a:lstStyle>
            <a:p>
              <a:pPr algn="r" eaLnBrk="1" hangingPunct="1">
                <a:defRPr/>
              </a:pPr>
              <a:r>
                <a:rPr lang="fr-FR" sz="4600" dirty="0">
                  <a:solidFill>
                    <a:schemeClr val="bg1">
                      <a:lumMod val="95000"/>
                    </a:schemeClr>
                  </a:solidFill>
                  <a:latin typeface="Arial Rounded MT Bold" pitchFamily="34" charset="0"/>
                  <a:ea typeface="ＭＳ Ｐゴシック" charset="-128"/>
                </a:rPr>
                <a:t>SEMINAIRE BILATERAL </a:t>
              </a:r>
            </a:p>
            <a:p>
              <a:pPr algn="r" eaLnBrk="1" hangingPunct="1">
                <a:defRPr/>
              </a:pPr>
              <a:r>
                <a:rPr lang="fr-FR" sz="4800" dirty="0">
                  <a:solidFill>
                    <a:schemeClr val="bg1">
                      <a:lumMod val="95000"/>
                    </a:schemeClr>
                  </a:solidFill>
                  <a:latin typeface="Arial Rounded MT Bold" pitchFamily="34" charset="0"/>
                  <a:ea typeface="ＭＳ Ｐゴシック" charset="-128"/>
                </a:rPr>
                <a:t>PME DE DEFENSE</a:t>
              </a:r>
              <a:r>
                <a:rPr lang="fr-FR" sz="4200" dirty="0">
                  <a:solidFill>
                    <a:schemeClr val="bg1">
                      <a:lumMod val="95000"/>
                    </a:schemeClr>
                  </a:solidFill>
                  <a:latin typeface="Arial Rounded MT Bold" pitchFamily="34" charset="0"/>
                  <a:ea typeface="ＭＳ Ｐゴシック" charset="-128"/>
                </a:rPr>
                <a:t> </a:t>
              </a:r>
            </a:p>
          </p:txBody>
        </p:sp>
      </p:grpSp>
      <p:sp>
        <p:nvSpPr>
          <p:cNvPr id="34" name="Text Box 81"/>
          <p:cNvSpPr txBox="1">
            <a:spLocks noChangeArrowheads="1"/>
          </p:cNvSpPr>
          <p:nvPr/>
        </p:nvSpPr>
        <p:spPr bwMode="auto">
          <a:xfrm>
            <a:off x="360363" y="4964113"/>
            <a:ext cx="6496050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Berlin Sans FB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Berlin Sans FB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Berlin Sans FB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Berlin Sans FB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Berlin Sans FB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fr-FR" sz="3200" i="1" dirty="0">
                <a:solidFill>
                  <a:schemeClr val="bg1">
                    <a:lumMod val="95000"/>
                  </a:schemeClr>
                </a:solidFill>
                <a:latin typeface="Arial Rounded MT Bold" pitchFamily="34" charset="0"/>
                <a:ea typeface="ＭＳ Ｐゴシック" charset="-128"/>
              </a:rPr>
              <a:t>Jakarta, </a:t>
            </a:r>
          </a:p>
          <a:p>
            <a:pPr algn="r" eaLnBrk="1" hangingPunct="1">
              <a:spcBef>
                <a:spcPct val="50000"/>
              </a:spcBef>
              <a:defRPr/>
            </a:pPr>
            <a:r>
              <a:rPr lang="fr-FR" sz="2500" i="1" dirty="0">
                <a:solidFill>
                  <a:schemeClr val="bg1">
                    <a:lumMod val="95000"/>
                  </a:schemeClr>
                </a:solidFill>
                <a:latin typeface="Arial Rounded MT Bold" pitchFamily="34" charset="0"/>
                <a:ea typeface="ＭＳ Ｐゴシック" charset="-128"/>
              </a:rPr>
              <a:t>26 et 27 novembre 2019</a:t>
            </a:r>
          </a:p>
        </p:txBody>
      </p:sp>
      <p:sp>
        <p:nvSpPr>
          <p:cNvPr id="2052" name="Rectangle 140"/>
          <p:cNvSpPr>
            <a:spLocks noChangeArrowheads="1"/>
          </p:cNvSpPr>
          <p:nvPr/>
        </p:nvSpPr>
        <p:spPr bwMode="auto">
          <a:xfrm>
            <a:off x="5118100" y="7827963"/>
            <a:ext cx="1649413" cy="69532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500" dirty="0">
                <a:latin typeface="Times New Roman" pitchFamily="18" charset="0"/>
              </a:rPr>
              <a:t> MINISTERE </a:t>
            </a:r>
          </a:p>
          <a:p>
            <a:pPr algn="ctr"/>
            <a:r>
              <a:rPr lang="fr-FR" altLang="fr-FR" sz="1500" dirty="0">
                <a:latin typeface="Times New Roman" pitchFamily="18" charset="0"/>
              </a:rPr>
              <a:t>DES ARMEES</a:t>
            </a:r>
          </a:p>
        </p:txBody>
      </p:sp>
      <p:sp>
        <p:nvSpPr>
          <p:cNvPr id="2053" name="Rectangle 141" descr="imagesCAQCWCB4"/>
          <p:cNvSpPr>
            <a:spLocks noChangeArrowheads="1"/>
          </p:cNvSpPr>
          <p:nvPr/>
        </p:nvSpPr>
        <p:spPr bwMode="auto">
          <a:xfrm>
            <a:off x="5118100" y="6867525"/>
            <a:ext cx="1649413" cy="960438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fr-FR" altLang="fr-FR" sz="1500">
              <a:latin typeface="Times New Roman" pitchFamily="18" charset="0"/>
            </a:endParaRPr>
          </a:p>
        </p:txBody>
      </p:sp>
      <p:sp>
        <p:nvSpPr>
          <p:cNvPr id="2054" name="Rectangle 140"/>
          <p:cNvSpPr>
            <a:spLocks noChangeArrowheads="1"/>
          </p:cNvSpPr>
          <p:nvPr/>
        </p:nvSpPr>
        <p:spPr bwMode="auto">
          <a:xfrm>
            <a:off x="5118100" y="8491538"/>
            <a:ext cx="1651000" cy="34766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fr-FR" altLang="fr-FR" sz="1100" b="0">
                <a:latin typeface="Verdana" pitchFamily="34" charset="0"/>
              </a:rPr>
              <a:t>En partenariat avec</a:t>
            </a:r>
            <a:r>
              <a:rPr lang="fr-FR" altLang="fr-FR" sz="1200" b="0">
                <a:latin typeface="Verdana" pitchFamily="34" charset="0"/>
              </a:rPr>
              <a:t> </a:t>
            </a:r>
          </a:p>
        </p:txBody>
      </p:sp>
      <p:sp>
        <p:nvSpPr>
          <p:cNvPr id="2055" name="Rectangle 140"/>
          <p:cNvSpPr>
            <a:spLocks noChangeArrowheads="1"/>
          </p:cNvSpPr>
          <p:nvPr/>
        </p:nvSpPr>
        <p:spPr bwMode="auto">
          <a:xfrm>
            <a:off x="5118100" y="8839200"/>
            <a:ext cx="1651000" cy="792163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 altLang="fr-FR" sz="1500">
              <a:latin typeface="Times New Roman" pitchFamily="18" charset="0"/>
            </a:endParaRPr>
          </a:p>
        </p:txBody>
      </p:sp>
      <p:pic>
        <p:nvPicPr>
          <p:cNvPr id="2056" name="Image 42" descr="LOGO_Business-France-L180px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575" y="8888413"/>
            <a:ext cx="11811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Text Box 95"/>
          <p:cNvSpPr txBox="1">
            <a:spLocks noChangeArrowheads="1"/>
          </p:cNvSpPr>
          <p:nvPr/>
        </p:nvSpPr>
        <p:spPr bwMode="auto">
          <a:xfrm>
            <a:off x="1858963" y="7994650"/>
            <a:ext cx="2447925" cy="554038"/>
          </a:xfrm>
          <a:prstGeom prst="rect">
            <a:avLst/>
          </a:prstGeom>
          <a:noFill/>
          <a:ln w="28575">
            <a:solidFill>
              <a:srgbClr val="DDDDDD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1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3000">
                <a:latin typeface="Arial Rounded MT Bold" pitchFamily="34" charset="0"/>
              </a:rPr>
              <a:t> INDONESIE</a:t>
            </a:r>
          </a:p>
        </p:txBody>
      </p:sp>
      <p:sp>
        <p:nvSpPr>
          <p:cNvPr id="2058" name="Text Box 96"/>
          <p:cNvSpPr txBox="1">
            <a:spLocks noChangeArrowheads="1"/>
          </p:cNvSpPr>
          <p:nvPr/>
        </p:nvSpPr>
        <p:spPr bwMode="auto">
          <a:xfrm>
            <a:off x="58738" y="7994650"/>
            <a:ext cx="1871662" cy="554038"/>
          </a:xfrm>
          <a:prstGeom prst="rect">
            <a:avLst/>
          </a:prstGeom>
          <a:solidFill>
            <a:srgbClr val="DDDDDD"/>
          </a:solidFill>
          <a:ln w="28575">
            <a:solidFill>
              <a:srgbClr val="DDDDDD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1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3000">
                <a:latin typeface="Arial Rounded MT Bold" pitchFamily="34" charset="0"/>
              </a:rPr>
              <a:t>FRANCE</a:t>
            </a:r>
          </a:p>
        </p:txBody>
      </p:sp>
      <p:pic>
        <p:nvPicPr>
          <p:cNvPr id="2059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53"/>
          <a:stretch>
            <a:fillRect/>
          </a:stretch>
        </p:blipFill>
        <p:spPr bwMode="auto">
          <a:xfrm>
            <a:off x="720725" y="4692650"/>
            <a:ext cx="1654175" cy="96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15" t="7674" r="1660" b="9676"/>
          <a:stretch>
            <a:fillRect/>
          </a:stretch>
        </p:blipFill>
        <p:spPr bwMode="auto">
          <a:xfrm>
            <a:off x="131763" y="5656263"/>
            <a:ext cx="1506537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200" y="6369050"/>
            <a:ext cx="1373188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3" name="Rectangle 75"/>
          <p:cNvSpPr>
            <a:spLocks noChangeArrowheads="1"/>
          </p:cNvSpPr>
          <p:nvPr/>
        </p:nvSpPr>
        <p:spPr bwMode="auto">
          <a:xfrm>
            <a:off x="0" y="4411663"/>
            <a:ext cx="176213" cy="36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86862" tIns="43430" rIns="86862" bIns="43430" anchor="ctr">
            <a:spAutoFit/>
          </a:bodyPr>
          <a:lstStyle/>
          <a:p>
            <a:pPr>
              <a:defRPr/>
            </a:pPr>
            <a:endParaRPr lang="en-US" dirty="0">
              <a:latin typeface="Arial Rounded MT Bold" panose="020F0704030504030204" pitchFamily="34" charset="0"/>
              <a:ea typeface="ＭＳ Ｐゴシック" charset="0"/>
            </a:endParaRPr>
          </a:p>
        </p:txBody>
      </p:sp>
      <p:grpSp>
        <p:nvGrpSpPr>
          <p:cNvPr id="3075" name="Groupe 5"/>
          <p:cNvGrpSpPr>
            <a:grpSpLocks/>
          </p:cNvGrpSpPr>
          <p:nvPr/>
        </p:nvGrpSpPr>
        <p:grpSpPr bwMode="auto">
          <a:xfrm>
            <a:off x="234950" y="1106488"/>
            <a:ext cx="6435725" cy="657225"/>
            <a:chOff x="253033" y="1166561"/>
            <a:chExt cx="6757102" cy="709158"/>
          </a:xfrm>
        </p:grpSpPr>
        <p:grpSp>
          <p:nvGrpSpPr>
            <p:cNvPr id="3082" name="Groupe 4"/>
            <p:cNvGrpSpPr>
              <a:grpSpLocks/>
            </p:cNvGrpSpPr>
            <p:nvPr/>
          </p:nvGrpSpPr>
          <p:grpSpPr bwMode="auto">
            <a:xfrm>
              <a:off x="253033" y="1309767"/>
              <a:ext cx="512824" cy="536036"/>
              <a:chOff x="253033" y="1309767"/>
              <a:chExt cx="512824" cy="536036"/>
            </a:xfrm>
          </p:grpSpPr>
          <p:sp>
            <p:nvSpPr>
              <p:cNvPr id="184" name="Oval 14"/>
              <p:cNvSpPr>
                <a:spLocks noChangeAspect="1" noChangeArrowheads="1"/>
              </p:cNvSpPr>
              <p:nvPr/>
            </p:nvSpPr>
            <p:spPr bwMode="auto">
              <a:xfrm>
                <a:off x="253033" y="1310448"/>
                <a:ext cx="513367" cy="53615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 b="0" dirty="0">
                  <a:solidFill>
                    <a:schemeClr val="accent1">
                      <a:lumMod val="40000"/>
                      <a:lumOff val="60000"/>
                    </a:schemeClr>
                  </a:solidFill>
                  <a:ea typeface="ＭＳ Ｐゴシック" charset="0"/>
                </a:endParaRPr>
              </a:p>
            </p:txBody>
          </p:sp>
          <p:sp>
            <p:nvSpPr>
              <p:cNvPr id="185" name="Line 15"/>
              <p:cNvSpPr>
                <a:spLocks noChangeShapeType="1"/>
              </p:cNvSpPr>
              <p:nvPr/>
            </p:nvSpPr>
            <p:spPr bwMode="auto">
              <a:xfrm>
                <a:off x="371375" y="1587945"/>
                <a:ext cx="3233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ea typeface="ＭＳ Ｐゴシック" charset="0"/>
                </a:endParaRPr>
              </a:p>
            </p:txBody>
          </p:sp>
        </p:grpSp>
        <p:sp>
          <p:nvSpPr>
            <p:cNvPr id="183" name="Text Box 17"/>
            <p:cNvSpPr txBox="1">
              <a:spLocks noChangeArrowheads="1"/>
            </p:cNvSpPr>
            <p:nvPr/>
          </p:nvSpPr>
          <p:spPr bwMode="auto">
            <a:xfrm>
              <a:off x="706396" y="1166561"/>
              <a:ext cx="6303739" cy="709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92702" tIns="46350" rIns="92702" bIns="463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fr-FR" sz="3700" dirty="0">
                  <a:solidFill>
                    <a:srgbClr val="0070C0"/>
                  </a:solidFill>
                  <a:effectLst>
                    <a:reflection blurRad="6350" stA="60000" endA="900" endPos="58000" dir="5400000" sy="-100000" algn="bl" rotWithShape="0"/>
                  </a:effectLst>
                  <a:latin typeface="Arial Rounded MT Bold" pitchFamily="34" charset="0"/>
                  <a:ea typeface="ＭＳ Ｐゴシック" charset="0"/>
                </a:rPr>
                <a:t>Avant-propos</a:t>
              </a:r>
            </a:p>
          </p:txBody>
        </p:sp>
      </p:grpSp>
      <p:graphicFrame>
        <p:nvGraphicFramePr>
          <p:cNvPr id="3081" name="Object 7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9933641"/>
              </p:ext>
            </p:extLst>
          </p:nvPr>
        </p:nvGraphicFramePr>
        <p:xfrm>
          <a:off x="3312418" y="9126746"/>
          <a:ext cx="624248" cy="6363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18" name="Picture" r:id="rId3" imgW="743741" imgH="762497" progId="Word.Picture.8">
                  <p:embed/>
                </p:oleObj>
              </mc:Choice>
              <mc:Fallback>
                <p:oleObj name="Picture" r:id="rId3" imgW="743741" imgH="762497" progId="Word.Picture.8">
                  <p:embed/>
                  <p:pic>
                    <p:nvPicPr>
                      <p:cNvPr id="0" name="Object 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2418" y="9126746"/>
                        <a:ext cx="624248" cy="6363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Rectangle 1"/>
          <p:cNvSpPr>
            <a:spLocks noChangeArrowheads="1"/>
          </p:cNvSpPr>
          <p:nvPr/>
        </p:nvSpPr>
        <p:spPr bwMode="auto">
          <a:xfrm>
            <a:off x="347663" y="2376180"/>
            <a:ext cx="6323012" cy="6547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fr-FR" altLang="fr-FR" sz="1300" b="0" dirty="0">
                <a:latin typeface="Arial Rounded MT Bold" pitchFamily="34" charset="0"/>
              </a:rPr>
              <a:t>Le </a:t>
            </a:r>
            <a:r>
              <a:rPr lang="fr-FR" altLang="fr-FR" sz="1300" dirty="0">
                <a:latin typeface="Arial Rounded MT Bold" pitchFamily="34" charset="0"/>
              </a:rPr>
              <a:t>partenariat stratégique </a:t>
            </a:r>
            <a:r>
              <a:rPr lang="fr-FR" altLang="fr-FR" sz="1300" b="0" dirty="0">
                <a:latin typeface="Arial Rounded MT Bold" pitchFamily="34" charset="0"/>
              </a:rPr>
              <a:t>signé en 2011 entre la France et l’Indonésie ainsi que la </a:t>
            </a:r>
            <a:r>
              <a:rPr lang="fr-FR" altLang="fr-FR" sz="1300" dirty="0">
                <a:latin typeface="Arial Rounded MT Bold" pitchFamily="34" charset="0"/>
              </a:rPr>
              <a:t>lettre d’intention (</a:t>
            </a:r>
            <a:r>
              <a:rPr lang="fr-FR" altLang="fr-FR" sz="1300" dirty="0" err="1">
                <a:latin typeface="Arial Rounded MT Bold" pitchFamily="34" charset="0"/>
              </a:rPr>
              <a:t>LoI</a:t>
            </a:r>
            <a:r>
              <a:rPr lang="fr-FR" altLang="fr-FR" sz="1300" dirty="0">
                <a:latin typeface="Arial Rounded MT Bold" pitchFamily="34" charset="0"/>
              </a:rPr>
              <a:t>) </a:t>
            </a:r>
            <a:r>
              <a:rPr lang="fr-FR" altLang="fr-FR" sz="1300" b="0" dirty="0">
                <a:latin typeface="Arial Rounded MT Bold" pitchFamily="34" charset="0"/>
              </a:rPr>
              <a:t>signée par les deux ministres de la Défense en marge de la visite présidentielle en mars 2017 ont consacré </a:t>
            </a:r>
            <a:r>
              <a:rPr lang="fr-FR" altLang="fr-FR" sz="1300" dirty="0">
                <a:latin typeface="Arial Rounded MT Bold" pitchFamily="34" charset="0"/>
              </a:rPr>
              <a:t>le développement de la coopération dans le domaine des équipements de défense</a:t>
            </a:r>
            <a:r>
              <a:rPr lang="fr-FR" altLang="fr-FR" sz="1300" b="0" dirty="0">
                <a:latin typeface="Arial Rounded MT Bold" pitchFamily="34" charset="0"/>
              </a:rPr>
              <a:t>, composante majeure de notre relation de défense. Si les relations économiques sont denses et dynamiques, elles peuvent encore progresser dans le domaine de la défense et la sécurité.</a:t>
            </a:r>
          </a:p>
          <a:p>
            <a:pPr algn="just"/>
            <a:endParaRPr lang="fr-FR" altLang="fr-FR" sz="1300" b="0" dirty="0">
              <a:latin typeface="Arial Rounded MT Bold" pitchFamily="34" charset="0"/>
            </a:endParaRPr>
          </a:p>
          <a:p>
            <a:pPr algn="just"/>
            <a:r>
              <a:rPr lang="fr-FR" altLang="fr-FR" sz="1300" b="0" dirty="0">
                <a:latin typeface="Arial Rounded MT Bold" pitchFamily="34" charset="0"/>
              </a:rPr>
              <a:t>Dans cette perspective, la Direction générale de l’armement, au travers des actions des missions de soutien à l’export, a souhaité poursuivre l’action initiée en 2014 en organisant, pour la quatrième fois,</a:t>
            </a:r>
            <a:r>
              <a:rPr lang="fr-FR" altLang="fr-FR" sz="1300" dirty="0">
                <a:latin typeface="Arial Rounded MT Bold" pitchFamily="34" charset="0"/>
              </a:rPr>
              <a:t> un séminaire bilatéral de défense dédié aux PME</a:t>
            </a:r>
            <a:r>
              <a:rPr lang="fr-FR" altLang="fr-FR" sz="1300" b="0" dirty="0">
                <a:latin typeface="Arial Rounded MT Bold" pitchFamily="34" charset="0"/>
              </a:rPr>
              <a:t>.</a:t>
            </a:r>
          </a:p>
          <a:p>
            <a:pPr algn="just"/>
            <a:endParaRPr lang="fr-FR" altLang="fr-FR" sz="1300" b="0" dirty="0">
              <a:latin typeface="Arial Rounded MT Bold" pitchFamily="34" charset="0"/>
            </a:endParaRPr>
          </a:p>
          <a:p>
            <a:pPr algn="just"/>
            <a:r>
              <a:rPr lang="fr-FR" altLang="fr-FR" sz="1300" b="0" dirty="0">
                <a:latin typeface="Arial Rounded MT Bold" pitchFamily="34" charset="0"/>
              </a:rPr>
              <a:t>Les éditions précédentes ont démontré la pertinence de ce séminaire dans ce pays complexe, difficile d’accès, au potentiel de coopération significatif, pour faciliter les échanges entre industriels. Cette quatrième édition a pour objectif </a:t>
            </a:r>
            <a:r>
              <a:rPr lang="fr-FR" altLang="fr-FR" sz="1300" dirty="0">
                <a:latin typeface="Arial Rounded MT Bold" pitchFamily="34" charset="0"/>
              </a:rPr>
              <a:t>d’interagir avec la communauté de défense indonésienne</a:t>
            </a:r>
            <a:r>
              <a:rPr lang="fr-FR" altLang="fr-FR" sz="1300" b="0" dirty="0">
                <a:latin typeface="Arial Rounded MT Bold" pitchFamily="34" charset="0"/>
              </a:rPr>
              <a:t>.</a:t>
            </a:r>
          </a:p>
          <a:p>
            <a:pPr algn="just"/>
            <a:endParaRPr lang="fr-FR" altLang="fr-FR" sz="1300" b="0" dirty="0">
              <a:latin typeface="Arial Rounded MT Bold" pitchFamily="34" charset="0"/>
            </a:endParaRPr>
          </a:p>
          <a:p>
            <a:pPr lvl="0" algn="just"/>
            <a:r>
              <a:rPr lang="fr-FR" altLang="fr-FR" sz="1300" b="0" dirty="0">
                <a:solidFill>
                  <a:srgbClr val="000000"/>
                </a:solidFill>
                <a:latin typeface="Arial Rounded MT Bold" pitchFamily="34" charset="0"/>
              </a:rPr>
              <a:t>Après une présentation du marché indonésien de la défense par notre mission de défense à Jakarta et une présentation des représentants indonésiens du ministère de la Défense de la procédure contractuelle en vigueur  des marchés de défense,  </a:t>
            </a:r>
            <a:r>
              <a:rPr lang="fr-FR" altLang="fr-FR" sz="1300" dirty="0">
                <a:solidFill>
                  <a:srgbClr val="000000"/>
                </a:solidFill>
                <a:latin typeface="Arial Rounded MT Bold" pitchFamily="34" charset="0"/>
              </a:rPr>
              <a:t>des entretiens de travail « Business to </a:t>
            </a:r>
            <a:r>
              <a:rPr lang="fr-FR" altLang="fr-FR" sz="1300" dirty="0" err="1">
                <a:solidFill>
                  <a:srgbClr val="000000"/>
                </a:solidFill>
                <a:latin typeface="Arial Rounded MT Bold" pitchFamily="34" charset="0"/>
              </a:rPr>
              <a:t>Government</a:t>
            </a:r>
            <a:r>
              <a:rPr lang="fr-FR" altLang="fr-FR" sz="1300" dirty="0">
                <a:solidFill>
                  <a:srgbClr val="000000"/>
                </a:solidFill>
                <a:latin typeface="Arial Rounded MT Bold" pitchFamily="34" charset="0"/>
              </a:rPr>
              <a:t> » avec des décideurs locaux et des entretiens « </a:t>
            </a:r>
            <a:r>
              <a:rPr lang="fr-FR" altLang="fr-FR" sz="1300" i="1" dirty="0">
                <a:solidFill>
                  <a:srgbClr val="000000"/>
                </a:solidFill>
                <a:latin typeface="Arial Rounded MT Bold" pitchFamily="34" charset="0"/>
              </a:rPr>
              <a:t>Business to Business </a:t>
            </a:r>
            <a:r>
              <a:rPr lang="fr-FR" altLang="fr-FR" sz="1300" dirty="0">
                <a:solidFill>
                  <a:srgbClr val="000000"/>
                </a:solidFill>
                <a:latin typeface="Arial Rounded MT Bold" pitchFamily="34" charset="0"/>
              </a:rPr>
              <a:t>» avec des entreprises indonésiennes </a:t>
            </a:r>
            <a:r>
              <a:rPr lang="fr-FR" altLang="fr-FR" sz="1300" b="0" dirty="0">
                <a:solidFill>
                  <a:srgbClr val="000000"/>
                </a:solidFill>
                <a:latin typeface="Arial Rounded MT Bold" pitchFamily="34" charset="0"/>
              </a:rPr>
              <a:t>du secteur de la défense seront proposés. Ils permettront pour votre société, de dégager et de saisir, comme nous le souhaitons, </a:t>
            </a:r>
            <a:r>
              <a:rPr lang="fr-FR" altLang="fr-FR" sz="1300" dirty="0">
                <a:solidFill>
                  <a:srgbClr val="000000"/>
                </a:solidFill>
                <a:latin typeface="Arial Rounded MT Bold" pitchFamily="34" charset="0"/>
              </a:rPr>
              <a:t>des opportunités industrielles et commerciales</a:t>
            </a:r>
            <a:r>
              <a:rPr lang="fr-FR" altLang="fr-FR" sz="1300" b="0" dirty="0">
                <a:solidFill>
                  <a:srgbClr val="000000"/>
                </a:solidFill>
                <a:latin typeface="Arial Rounded MT Bold" pitchFamily="34" charset="0"/>
              </a:rPr>
              <a:t>  dans le cadre de ce marché.</a:t>
            </a:r>
          </a:p>
          <a:p>
            <a:pPr algn="just">
              <a:spcBef>
                <a:spcPts val="300"/>
              </a:spcBef>
            </a:pPr>
            <a:endParaRPr lang="en-US" altLang="fr-FR" sz="1300" b="0" dirty="0">
              <a:latin typeface="Arial Rounded MT Bold" pitchFamily="34" charset="0"/>
            </a:endParaRPr>
          </a:p>
          <a:p>
            <a:pPr algn="just"/>
            <a:endParaRPr lang="fr-FR" altLang="fr-FR" sz="1000" b="0" i="1" dirty="0">
              <a:solidFill>
                <a:srgbClr val="0070C0"/>
              </a:solidFill>
              <a:latin typeface="Arial Rounded MT Bold" pitchFamily="34" charset="0"/>
            </a:endParaRPr>
          </a:p>
          <a:p>
            <a:pPr algn="just"/>
            <a:r>
              <a:rPr lang="fr-FR" altLang="fr-FR" sz="1000" b="0" i="1" dirty="0">
                <a:solidFill>
                  <a:srgbClr val="0070C0"/>
                </a:solidFill>
                <a:latin typeface="Arial Rounded MT Bold" pitchFamily="34" charset="0"/>
              </a:rPr>
              <a:t>Direction générale de l’armement</a:t>
            </a:r>
          </a:p>
          <a:p>
            <a:pPr algn="just"/>
            <a:r>
              <a:rPr lang="fr-FR" altLang="fr-FR" sz="1000" b="0" i="1" dirty="0">
                <a:solidFill>
                  <a:srgbClr val="0070C0"/>
                </a:solidFill>
                <a:latin typeface="Arial Rounded MT Bold" pitchFamily="34" charset="0"/>
              </a:rPr>
              <a:t>Direction du développement international</a:t>
            </a:r>
          </a:p>
          <a:p>
            <a:pPr algn="just"/>
            <a:r>
              <a:rPr lang="fr-FR" altLang="fr-FR" sz="1000" b="0" i="1" dirty="0">
                <a:solidFill>
                  <a:srgbClr val="0070C0"/>
                </a:solidFill>
                <a:latin typeface="Arial Rounded MT Bold" pitchFamily="34" charset="0"/>
              </a:rPr>
              <a:t>Sous-direction Asie Pacifique</a:t>
            </a:r>
          </a:p>
        </p:txBody>
      </p:sp>
      <p:pic>
        <p:nvPicPr>
          <p:cNvPr id="3078" name="Picture 3" descr="MYS glob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2850" y="1027113"/>
            <a:ext cx="755650" cy="73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20" descr="\\jak-fs01rubis.rubis.ubifrance.fr\users$\swijayanti\Desktop\Sans titr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7208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11" name="Picture 13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439" y="8262987"/>
            <a:ext cx="147002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1"/>
          <p:cNvSpPr txBox="1">
            <a:spLocks noChangeArrowheads="1"/>
          </p:cNvSpPr>
          <p:nvPr/>
        </p:nvSpPr>
        <p:spPr bwMode="auto">
          <a:xfrm>
            <a:off x="8040688" y="6858000"/>
            <a:ext cx="173037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5679" tIns="42840" rIns="85679" bIns="42840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1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fr-FR" sz="1700"/>
          </a:p>
        </p:txBody>
      </p:sp>
      <p:grpSp>
        <p:nvGrpSpPr>
          <p:cNvPr id="4099" name="Groupe 25"/>
          <p:cNvGrpSpPr>
            <a:grpSpLocks/>
          </p:cNvGrpSpPr>
          <p:nvPr/>
        </p:nvGrpSpPr>
        <p:grpSpPr bwMode="auto">
          <a:xfrm>
            <a:off x="173038" y="814388"/>
            <a:ext cx="6883400" cy="662992"/>
            <a:chOff x="253033" y="1142151"/>
            <a:chExt cx="7228916" cy="715381"/>
          </a:xfrm>
        </p:grpSpPr>
        <p:grpSp>
          <p:nvGrpSpPr>
            <p:cNvPr id="4156" name="Groupe 26"/>
            <p:cNvGrpSpPr>
              <a:grpSpLocks/>
            </p:cNvGrpSpPr>
            <p:nvPr/>
          </p:nvGrpSpPr>
          <p:grpSpPr bwMode="auto">
            <a:xfrm>
              <a:off x="253033" y="1309767"/>
              <a:ext cx="512824" cy="536036"/>
              <a:chOff x="253033" y="1309767"/>
              <a:chExt cx="512824" cy="536036"/>
            </a:xfrm>
          </p:grpSpPr>
          <p:sp>
            <p:nvSpPr>
              <p:cNvPr id="29" name="Oval 14"/>
              <p:cNvSpPr>
                <a:spLocks noChangeAspect="1" noChangeArrowheads="1"/>
              </p:cNvSpPr>
              <p:nvPr/>
            </p:nvSpPr>
            <p:spPr bwMode="auto">
              <a:xfrm>
                <a:off x="253033" y="1310019"/>
                <a:ext cx="513493" cy="53615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 b="0" dirty="0">
                  <a:solidFill>
                    <a:schemeClr val="accent1">
                      <a:lumMod val="40000"/>
                      <a:lumOff val="60000"/>
                    </a:schemeClr>
                  </a:solidFill>
                  <a:ea typeface="ＭＳ Ｐゴシック" charset="0"/>
                </a:endParaRPr>
              </a:p>
            </p:txBody>
          </p:sp>
          <p:sp>
            <p:nvSpPr>
              <p:cNvPr id="30" name="Line 15"/>
              <p:cNvSpPr>
                <a:spLocks noChangeShapeType="1"/>
              </p:cNvSpPr>
              <p:nvPr/>
            </p:nvSpPr>
            <p:spPr bwMode="auto">
              <a:xfrm>
                <a:off x="371403" y="1587516"/>
                <a:ext cx="32343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ea typeface="ＭＳ Ｐゴシック" charset="0"/>
                </a:endParaRPr>
              </a:p>
            </p:txBody>
          </p:sp>
        </p:grpSp>
        <p:sp>
          <p:nvSpPr>
            <p:cNvPr id="28" name="Text Box 17"/>
            <p:cNvSpPr txBox="1">
              <a:spLocks noChangeArrowheads="1"/>
            </p:cNvSpPr>
            <p:nvPr/>
          </p:nvSpPr>
          <p:spPr bwMode="auto">
            <a:xfrm>
              <a:off x="706507" y="1142151"/>
              <a:ext cx="6775442" cy="7153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lIns="92702" tIns="46350" rIns="92702" bIns="463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fr-FR" sz="3700" dirty="0">
                  <a:solidFill>
                    <a:srgbClr val="0070C0"/>
                  </a:solidFill>
                  <a:effectLst>
                    <a:outerShdw blurRad="75057" dist="38100" dir="5400000" sy="-20000" rotWithShape="0">
                      <a:prstClr val="black">
                        <a:alpha val="25000"/>
                      </a:prstClr>
                    </a:outerShdw>
                    <a:reflection blurRad="6350" stA="60000" endA="900" endPos="58000" dir="5400000" sy="-100000" algn="bl" rotWithShape="0"/>
                  </a:effectLst>
                  <a:latin typeface="Arial Rounded MT Bold" pitchFamily="34" charset="0"/>
                  <a:ea typeface="ＭＳ Ｐゴシック" charset="0"/>
                </a:rPr>
                <a:t>Séminaire PME de défense</a:t>
              </a:r>
            </a:p>
          </p:txBody>
        </p:sp>
      </p:grpSp>
      <p:grpSp>
        <p:nvGrpSpPr>
          <p:cNvPr id="4100" name="Groupe 5"/>
          <p:cNvGrpSpPr>
            <a:grpSpLocks/>
          </p:cNvGrpSpPr>
          <p:nvPr/>
        </p:nvGrpSpPr>
        <p:grpSpPr bwMode="auto">
          <a:xfrm>
            <a:off x="173038" y="1925638"/>
            <a:ext cx="3282950" cy="2100262"/>
            <a:chOff x="181025" y="2103958"/>
            <a:chExt cx="3815706" cy="2268000"/>
          </a:xfrm>
        </p:grpSpPr>
        <p:sp>
          <p:nvSpPr>
            <p:cNvPr id="4152" name="Rectangle 125"/>
            <p:cNvSpPr>
              <a:spLocks noChangeArrowheads="1"/>
            </p:cNvSpPr>
            <p:nvPr/>
          </p:nvSpPr>
          <p:spPr bwMode="auto">
            <a:xfrm>
              <a:off x="396731" y="2103959"/>
              <a:ext cx="3600000" cy="450000"/>
            </a:xfrm>
            <a:prstGeom prst="rect">
              <a:avLst/>
            </a:prstGeom>
            <a:solidFill>
              <a:srgbClr val="7F95A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altLang="fr-FR"/>
            </a:p>
          </p:txBody>
        </p:sp>
        <p:sp>
          <p:nvSpPr>
            <p:cNvPr id="4153" name="Rectangle 126"/>
            <p:cNvSpPr>
              <a:spLocks noChangeArrowheads="1"/>
            </p:cNvSpPr>
            <p:nvPr/>
          </p:nvSpPr>
          <p:spPr bwMode="auto">
            <a:xfrm>
              <a:off x="396732" y="2454410"/>
              <a:ext cx="3599999" cy="1908000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tabLst>
                  <a:tab pos="180975" algn="l"/>
                </a:tabLst>
                <a:defRPr sz="31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04850" indent="-269875" eaLnBrk="0" hangingPunct="0">
                <a:spcBef>
                  <a:spcPct val="20000"/>
                </a:spcBef>
                <a:buChar char="–"/>
                <a:tabLst>
                  <a:tab pos="180975" algn="l"/>
                </a:tabLst>
                <a:defRPr sz="26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084263" indent="-214313" eaLnBrk="0" hangingPunct="0">
                <a:spcBef>
                  <a:spcPct val="20000"/>
                </a:spcBef>
                <a:buChar char="•"/>
                <a:tabLst>
                  <a:tab pos="180975" algn="l"/>
                </a:tabLst>
                <a:defRPr sz="2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517650" indent="-214313" eaLnBrk="0" hangingPunct="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1952625" indent="-214313" eaLnBrk="0" hangingPunct="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4098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8670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3242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7814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SzPct val="90000"/>
                <a:buFont typeface="Wingdings" pitchFamily="2" charset="2"/>
                <a:buChar char="q"/>
              </a:pPr>
              <a:r>
                <a:rPr lang="fr-FR" altLang="fr-FR" sz="1300" dirty="0">
                  <a:latin typeface="Arial Rounded MT Bold" pitchFamily="34" charset="0"/>
                </a:rPr>
                <a:t>	Accroître sa visibilité</a:t>
              </a:r>
            </a:p>
            <a:p>
              <a:pPr eaLnBrk="1" hangingPunct="1">
                <a:spcBef>
                  <a:spcPct val="0"/>
                </a:spcBef>
                <a:buSzPct val="90000"/>
                <a:buFont typeface="Wingdings" pitchFamily="2" charset="2"/>
                <a:buChar char="q"/>
              </a:pPr>
              <a:r>
                <a:rPr lang="fr-FR" altLang="fr-FR" sz="1300" dirty="0">
                  <a:latin typeface="Arial Rounded MT Bold" pitchFamily="34" charset="0"/>
                </a:rPr>
                <a:t> Gagner du temps</a:t>
              </a:r>
            </a:p>
            <a:p>
              <a:pPr eaLnBrk="1" hangingPunct="1">
                <a:spcBef>
                  <a:spcPct val="0"/>
                </a:spcBef>
                <a:buSzPct val="90000"/>
                <a:buFont typeface="Wingdings" pitchFamily="2" charset="2"/>
                <a:buChar char="q"/>
              </a:pPr>
              <a:r>
                <a:rPr lang="fr-FR" altLang="fr-FR" sz="1300" dirty="0">
                  <a:latin typeface="Arial Rounded MT Bold" pitchFamily="34" charset="0"/>
                </a:rPr>
                <a:t> Bénéficier d’un soutien étatique </a:t>
              </a:r>
            </a:p>
            <a:p>
              <a:pPr eaLnBrk="1" hangingPunct="1">
                <a:spcBef>
                  <a:spcPct val="0"/>
                </a:spcBef>
                <a:buSzPct val="90000"/>
                <a:buFontTx/>
                <a:buNone/>
              </a:pPr>
              <a:r>
                <a:rPr lang="fr-FR" altLang="fr-FR" sz="1300" dirty="0">
                  <a:latin typeface="Arial Rounded MT Bold" pitchFamily="34" charset="0"/>
                </a:rPr>
                <a:t>    fort</a:t>
              </a:r>
            </a:p>
            <a:p>
              <a:pPr eaLnBrk="1" hangingPunct="1">
                <a:spcBef>
                  <a:spcPct val="0"/>
                </a:spcBef>
                <a:buSzPct val="90000"/>
                <a:buFont typeface="Wingdings" pitchFamily="2" charset="2"/>
                <a:buChar char="q"/>
              </a:pPr>
              <a:r>
                <a:rPr lang="en-US" altLang="fr-FR" sz="1300" dirty="0">
                  <a:latin typeface="Arial Rounded MT Bold" pitchFamily="34" charset="0"/>
                </a:rPr>
                <a:t> </a:t>
              </a:r>
              <a:r>
                <a:rPr lang="fr-FR" altLang="fr-FR" sz="1300" dirty="0">
                  <a:latin typeface="Arial Rounded MT Bold" pitchFamily="34" charset="0"/>
                </a:rPr>
                <a:t>Réduire le délai d’accès aux </a:t>
              </a:r>
              <a:br>
                <a:rPr lang="fr-FR" altLang="fr-FR" sz="1300" dirty="0">
                  <a:latin typeface="Arial Rounded MT Bold" pitchFamily="34" charset="0"/>
                </a:rPr>
              </a:br>
              <a:r>
                <a:rPr lang="fr-FR" altLang="fr-FR" sz="1300" dirty="0">
                  <a:latin typeface="Arial Rounded MT Bold" pitchFamily="34" charset="0"/>
                </a:rPr>
                <a:t>    acteurs clés du processus</a:t>
              </a:r>
            </a:p>
            <a:p>
              <a:pPr eaLnBrk="1" hangingPunct="1">
                <a:spcBef>
                  <a:spcPct val="0"/>
                </a:spcBef>
                <a:buSzPct val="90000"/>
                <a:buFontTx/>
                <a:buNone/>
              </a:pPr>
              <a:r>
                <a:rPr lang="fr-FR" altLang="fr-FR" sz="1300" dirty="0">
                  <a:latin typeface="Arial Rounded MT Bold" pitchFamily="34" charset="0"/>
                </a:rPr>
                <a:t>    d’acquisition</a:t>
              </a:r>
            </a:p>
          </p:txBody>
        </p:sp>
        <p:sp>
          <p:nvSpPr>
            <p:cNvPr id="4154" name="Rectangle 127"/>
            <p:cNvSpPr>
              <a:spLocks noChangeArrowheads="1"/>
            </p:cNvSpPr>
            <p:nvPr/>
          </p:nvSpPr>
          <p:spPr bwMode="auto">
            <a:xfrm>
              <a:off x="181025" y="2103958"/>
              <a:ext cx="253509" cy="2268000"/>
            </a:xfrm>
            <a:prstGeom prst="rect">
              <a:avLst/>
            </a:prstGeom>
            <a:solidFill>
              <a:srgbClr val="6666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altLang="fr-FR"/>
            </a:p>
          </p:txBody>
        </p:sp>
        <p:sp>
          <p:nvSpPr>
            <p:cNvPr id="4155" name="WordArt 128"/>
            <p:cNvSpPr>
              <a:spLocks noChangeArrowheads="1" noChangeShapeType="1" noTextEdit="1"/>
            </p:cNvSpPr>
            <p:nvPr/>
          </p:nvSpPr>
          <p:spPr bwMode="auto">
            <a:xfrm>
              <a:off x="434534" y="2118722"/>
              <a:ext cx="3474580" cy="286128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fr-FR" sz="1100" kern="10" dirty="0">
                  <a:solidFill>
                    <a:srgbClr val="F8F8F8"/>
                  </a:solidFill>
                  <a:latin typeface="Arial Rounded MT Bold"/>
                </a:rPr>
                <a:t>POURQUOI PARTICIPER  ?</a:t>
              </a:r>
            </a:p>
          </p:txBody>
        </p:sp>
      </p:grpSp>
      <p:grpSp>
        <p:nvGrpSpPr>
          <p:cNvPr id="4101" name="Groupe 6"/>
          <p:cNvGrpSpPr>
            <a:grpSpLocks/>
          </p:cNvGrpSpPr>
          <p:nvPr/>
        </p:nvGrpSpPr>
        <p:grpSpPr bwMode="auto">
          <a:xfrm>
            <a:off x="3529013" y="5586413"/>
            <a:ext cx="3527425" cy="2100262"/>
            <a:chOff x="3449638" y="5797226"/>
            <a:chExt cx="3815900" cy="2268001"/>
          </a:xfrm>
        </p:grpSpPr>
        <p:sp>
          <p:nvSpPr>
            <p:cNvPr id="4148" name="Rectangle 135"/>
            <p:cNvSpPr>
              <a:spLocks noChangeArrowheads="1"/>
            </p:cNvSpPr>
            <p:nvPr/>
          </p:nvSpPr>
          <p:spPr bwMode="auto">
            <a:xfrm>
              <a:off x="3665344" y="5797226"/>
              <a:ext cx="3600000" cy="450000"/>
            </a:xfrm>
            <a:prstGeom prst="rect">
              <a:avLst/>
            </a:prstGeom>
            <a:solidFill>
              <a:srgbClr val="7F95A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altLang="fr-FR"/>
            </a:p>
          </p:txBody>
        </p:sp>
        <p:sp>
          <p:nvSpPr>
            <p:cNvPr id="38" name="Rectangle 136"/>
            <p:cNvSpPr>
              <a:spLocks noChangeArrowheads="1"/>
            </p:cNvSpPr>
            <p:nvPr/>
          </p:nvSpPr>
          <p:spPr bwMode="auto">
            <a:xfrm>
              <a:off x="3666021" y="6148654"/>
              <a:ext cx="3599517" cy="1908002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163624" indent="-163624">
                <a:spcBef>
                  <a:spcPts val="281"/>
                </a:spcBef>
                <a:buSzPct val="90000"/>
                <a:buFont typeface="Wingdings" pitchFamily="2" charset="2"/>
                <a:buChar char="q"/>
                <a:tabLst>
                  <a:tab pos="165112" algn="l"/>
                </a:tabLst>
                <a:defRPr/>
              </a:pPr>
              <a:r>
                <a:rPr lang="fr-FR" sz="1300" dirty="0">
                  <a:latin typeface="Arial Rounded MT Bold" pitchFamily="34" charset="0"/>
                  <a:ea typeface="ＭＳ Ｐゴシック" charset="-128"/>
                </a:rPr>
                <a:t> Collecter des informations </a:t>
              </a:r>
            </a:p>
            <a:p>
              <a:pPr>
                <a:spcBef>
                  <a:spcPts val="0"/>
                </a:spcBef>
                <a:buSzPct val="90000"/>
                <a:tabLst>
                  <a:tab pos="165112" algn="l"/>
                </a:tabLst>
                <a:defRPr/>
              </a:pPr>
              <a:r>
                <a:rPr lang="fr-FR" sz="1300" dirty="0">
                  <a:latin typeface="Arial Rounded MT Bold" pitchFamily="34" charset="0"/>
                  <a:ea typeface="ＭＳ Ｐゴシック" charset="-128"/>
                </a:rPr>
                <a:t>	 opérationnelles </a:t>
              </a:r>
            </a:p>
            <a:p>
              <a:pPr marL="163624" indent="-163624">
                <a:spcBef>
                  <a:spcPts val="281"/>
                </a:spcBef>
                <a:buSzPct val="90000"/>
                <a:buFont typeface="Wingdings" pitchFamily="2" charset="2"/>
                <a:buChar char="q"/>
                <a:tabLst>
                  <a:tab pos="165112" algn="l"/>
                </a:tabLst>
                <a:defRPr/>
              </a:pPr>
              <a:r>
                <a:rPr lang="fr-FR" sz="1300" dirty="0">
                  <a:latin typeface="Arial Rounded MT Bold" pitchFamily="34" charset="0"/>
                  <a:ea typeface="ＭＳ Ｐゴシック" charset="-128"/>
                </a:rPr>
                <a:t> Valoriser son savoir-faire</a:t>
              </a:r>
            </a:p>
            <a:p>
              <a:pPr marL="163624" indent="-163624">
                <a:spcBef>
                  <a:spcPts val="281"/>
                </a:spcBef>
                <a:buSzPct val="90000"/>
                <a:buFont typeface="Wingdings" pitchFamily="2" charset="2"/>
                <a:buChar char="q"/>
                <a:tabLst>
                  <a:tab pos="165112" algn="l"/>
                </a:tabLst>
                <a:defRPr/>
              </a:pPr>
              <a:r>
                <a:rPr lang="fr-FR" sz="1300" dirty="0">
                  <a:latin typeface="Arial Rounded MT Bold" pitchFamily="34" charset="0"/>
                  <a:ea typeface="ＭＳ Ｐゴシック" charset="-128"/>
                </a:rPr>
                <a:t>	 Détecter des opportunités </a:t>
              </a:r>
              <a:br>
                <a:rPr lang="fr-FR" sz="1300" dirty="0">
                  <a:latin typeface="Arial Rounded MT Bold" pitchFamily="34" charset="0"/>
                  <a:ea typeface="ＭＳ Ｐゴシック" charset="-128"/>
                </a:rPr>
              </a:br>
              <a:r>
                <a:rPr lang="fr-FR" sz="1300" dirty="0">
                  <a:latin typeface="Arial Rounded MT Bold" pitchFamily="34" charset="0"/>
                  <a:ea typeface="ＭＳ Ｐゴシック" charset="-128"/>
                </a:rPr>
                <a:t>  commerciales</a:t>
              </a:r>
            </a:p>
            <a:p>
              <a:pPr marL="163624" indent="-163624">
                <a:spcBef>
                  <a:spcPts val="281"/>
                </a:spcBef>
                <a:buSzPct val="90000"/>
                <a:buFont typeface="Wingdings" pitchFamily="2" charset="2"/>
                <a:buChar char="q"/>
                <a:tabLst>
                  <a:tab pos="165112" algn="l"/>
                </a:tabLst>
                <a:defRPr/>
              </a:pPr>
              <a:r>
                <a:rPr lang="en-US" sz="1300" dirty="0">
                  <a:latin typeface="Arial Rounded MT Bold" pitchFamily="34" charset="0"/>
                  <a:ea typeface="ＭＳ Ｐゴシック" charset="-128"/>
                </a:rPr>
                <a:t> Rencontrer des partenaires</a:t>
              </a:r>
              <a:endParaRPr lang="fr-FR" sz="1300" dirty="0">
                <a:latin typeface="Arial Rounded MT Bold" pitchFamily="34" charset="0"/>
                <a:ea typeface="ＭＳ Ｐゴシック" charset="-128"/>
              </a:endParaRPr>
            </a:p>
          </p:txBody>
        </p:sp>
        <p:sp>
          <p:nvSpPr>
            <p:cNvPr id="4150" name="Rectangle 137"/>
            <p:cNvSpPr>
              <a:spLocks noChangeArrowheads="1"/>
            </p:cNvSpPr>
            <p:nvPr/>
          </p:nvSpPr>
          <p:spPr bwMode="auto">
            <a:xfrm>
              <a:off x="3449638" y="5797227"/>
              <a:ext cx="253509" cy="2268000"/>
            </a:xfrm>
            <a:prstGeom prst="rect">
              <a:avLst/>
            </a:prstGeom>
            <a:solidFill>
              <a:srgbClr val="6666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fr-FR" altLang="fr-FR"/>
            </a:p>
          </p:txBody>
        </p:sp>
        <p:sp>
          <p:nvSpPr>
            <p:cNvPr id="4151" name="WordArt 138"/>
            <p:cNvSpPr>
              <a:spLocks noChangeArrowheads="1" noChangeShapeType="1" noTextEdit="1"/>
            </p:cNvSpPr>
            <p:nvPr/>
          </p:nvSpPr>
          <p:spPr bwMode="auto">
            <a:xfrm>
              <a:off x="3772082" y="5835394"/>
              <a:ext cx="2637019" cy="286127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fr-FR" sz="1100" kern="10" dirty="0">
                  <a:solidFill>
                    <a:srgbClr val="F8F8F8"/>
                  </a:solidFill>
                  <a:latin typeface="Arial Rounded MT Bold"/>
                </a:rPr>
                <a:t>QUELS BENEFICES ?</a:t>
              </a:r>
            </a:p>
          </p:txBody>
        </p:sp>
      </p:grpSp>
      <p:graphicFrame>
        <p:nvGraphicFramePr>
          <p:cNvPr id="36" name="Tableau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450466"/>
              </p:ext>
            </p:extLst>
          </p:nvPr>
        </p:nvGraphicFramePr>
        <p:xfrm>
          <a:off x="3527425" y="1925638"/>
          <a:ext cx="3529013" cy="3482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0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99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691">
                <a:tc gridSpan="2">
                  <a:txBody>
                    <a:bodyPr/>
                    <a:lstStyle/>
                    <a:p>
                      <a:pPr marL="0" marR="0" indent="0" algn="ctr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altLang="fr-FR" sz="1500" dirty="0">
                          <a:solidFill>
                            <a:srgbClr val="0070C0"/>
                          </a:solidFill>
                          <a:latin typeface="Verdana" pitchFamily="34" charset="0"/>
                        </a:rPr>
                        <a:t>INDONESIE</a:t>
                      </a:r>
                      <a:r>
                        <a:rPr lang="fr-FR" altLang="fr-FR" sz="1500" baseline="0" dirty="0">
                          <a:solidFill>
                            <a:srgbClr val="0070C0"/>
                          </a:solidFill>
                          <a:latin typeface="Verdana" pitchFamily="34" charset="0"/>
                        </a:rPr>
                        <a:t> EN CHIFFRES</a:t>
                      </a:r>
                      <a:endParaRPr lang="fr-FR" altLang="fr-FR" sz="1500" dirty="0">
                        <a:solidFill>
                          <a:srgbClr val="0070C0"/>
                        </a:solidFill>
                        <a:latin typeface="Verdana" pitchFamily="34" charset="0"/>
                      </a:endParaRP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PIB </a:t>
                      </a:r>
                      <a:r>
                        <a:rPr lang="fr-FR" sz="1100" b="0" dirty="0"/>
                        <a:t>(2018)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1040</a:t>
                      </a:r>
                      <a:r>
                        <a:rPr lang="fr-FR" sz="1100" baseline="0" dirty="0"/>
                        <a:t> Mds USD</a:t>
                      </a:r>
                      <a:endParaRPr lang="fr-FR" sz="1100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PIB/habitant </a:t>
                      </a:r>
                      <a:r>
                        <a:rPr lang="fr-FR" sz="1100" b="0" dirty="0"/>
                        <a:t>(2018)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3 927 USD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Budget de défense</a:t>
                      </a:r>
                      <a:r>
                        <a:rPr lang="fr-FR" sz="1100" b="0" dirty="0"/>
                        <a:t> (2019)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>
                          <a:solidFill>
                            <a:schemeClr val="tx1"/>
                          </a:solidFill>
                        </a:rPr>
                        <a:t>7,54 Mds </a:t>
                      </a:r>
                      <a:r>
                        <a:rPr lang="fr-FR" sz="1100" baseline="0" dirty="0">
                          <a:solidFill>
                            <a:schemeClr val="tx1"/>
                          </a:solidFill>
                        </a:rPr>
                        <a:t>USD</a:t>
                      </a:r>
                      <a:endParaRPr lang="fr-FR" sz="1100" dirty="0">
                        <a:solidFill>
                          <a:schemeClr val="tx1"/>
                        </a:solidFill>
                      </a:endParaRP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Taux de</a:t>
                      </a:r>
                      <a:r>
                        <a:rPr lang="fr-FR" sz="1100" b="1" baseline="0" dirty="0"/>
                        <a:t> croissance </a:t>
                      </a:r>
                      <a:r>
                        <a:rPr lang="fr-FR" sz="1100" b="0" baseline="0" dirty="0"/>
                        <a:t>(2018)</a:t>
                      </a:r>
                      <a:endParaRPr lang="fr-FR" sz="1100" b="0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5,17%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Taux d’inflation </a:t>
                      </a:r>
                      <a:r>
                        <a:rPr lang="fr-FR" sz="1100" b="0" baseline="0" dirty="0"/>
                        <a:t>(2018)</a:t>
                      </a:r>
                      <a:endParaRPr lang="fr-FR" sz="1100" b="0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3,2%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Taux</a:t>
                      </a:r>
                      <a:r>
                        <a:rPr lang="fr-FR" sz="1100" b="1" baseline="0" dirty="0"/>
                        <a:t> de chômage </a:t>
                      </a:r>
                      <a:r>
                        <a:rPr lang="fr-FR" sz="1100" b="0" baseline="0" dirty="0"/>
                        <a:t>(2018)</a:t>
                      </a:r>
                      <a:endParaRPr lang="fr-FR" sz="1100" b="0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5,01%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23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Exportations </a:t>
                      </a:r>
                      <a:r>
                        <a:rPr lang="fr-FR" sz="1100" b="0" baseline="0" dirty="0"/>
                        <a:t>(2018)</a:t>
                      </a:r>
                      <a:endParaRPr lang="fr-FR" sz="1100" b="0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158 Mds USD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23">
                <a:tc>
                  <a:txBody>
                    <a:bodyPr/>
                    <a:lstStyle/>
                    <a:p>
                      <a:pPr marL="0" marR="0" indent="0" algn="ctr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dirty="0"/>
                        <a:t>Importations </a:t>
                      </a:r>
                      <a:r>
                        <a:rPr lang="fr-FR" sz="1100" b="0" baseline="0" dirty="0"/>
                        <a:t>(2018)</a:t>
                      </a:r>
                      <a:endParaRPr lang="fr-FR" sz="1100" b="0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167,8 Mds USD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pPr algn="ctr"/>
                      <a:r>
                        <a:rPr lang="fr-FR" sz="1100" b="1" dirty="0"/>
                        <a:t>Balance</a:t>
                      </a:r>
                      <a:r>
                        <a:rPr lang="fr-FR" sz="1100" b="1" baseline="0" dirty="0"/>
                        <a:t> commerciale</a:t>
                      </a:r>
                      <a:endParaRPr lang="fr-FR" sz="1100" b="1" dirty="0"/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100" dirty="0"/>
                        <a:t>-9,8 Mds USD</a:t>
                      </a:r>
                    </a:p>
                  </a:txBody>
                  <a:tcPr marL="91457" marR="91457"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37" name="ZoneTexte 16"/>
          <p:cNvSpPr txBox="1">
            <a:spLocks noChangeArrowheads="1"/>
          </p:cNvSpPr>
          <p:nvPr/>
        </p:nvSpPr>
        <p:spPr bwMode="auto">
          <a:xfrm>
            <a:off x="166688" y="4062413"/>
            <a:ext cx="3284537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fr-FR" altLang="fr-FR" sz="1400" dirty="0">
                <a:solidFill>
                  <a:srgbClr val="0070C0"/>
                </a:solidFill>
                <a:latin typeface="Verdana" pitchFamily="34" charset="0"/>
              </a:rPr>
              <a:t>ATOUTS DE L’INDONESIE</a:t>
            </a:r>
          </a:p>
          <a:p>
            <a:pPr marL="205182" indent="-171450" algn="just">
              <a:spcBef>
                <a:spcPts val="562"/>
              </a:spcBef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Une stratégie de développement fondée sur l’ouverture et la diversification de l’économie</a:t>
            </a:r>
          </a:p>
          <a:p>
            <a:pPr marL="205182" indent="-171450" algn="just">
              <a:spcBef>
                <a:spcPts val="562"/>
              </a:spcBef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Un </a:t>
            </a:r>
            <a:r>
              <a:rPr lang="fr-FR" sz="1300" dirty="0">
                <a:solidFill>
                  <a:srgbClr val="0070C0"/>
                </a:solidFill>
                <a:latin typeface="Arial Rounded MT Bold"/>
              </a:rPr>
              <a:t>rythme de croissance </a:t>
            </a: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soutenue de </a:t>
            </a:r>
            <a:r>
              <a:rPr lang="fr-FR" sz="1300" dirty="0">
                <a:solidFill>
                  <a:srgbClr val="0070C0"/>
                </a:solidFill>
                <a:latin typeface="Arial Rounded MT Bold"/>
              </a:rPr>
              <a:t>5%</a:t>
            </a: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 en moyenne ces 5 dernières années</a:t>
            </a:r>
          </a:p>
          <a:p>
            <a:pPr marL="205182" indent="-171450">
              <a:spcBef>
                <a:spcPts val="562"/>
              </a:spcBef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Un PIB multiplié par 3,6 entre 2005 et 2018</a:t>
            </a:r>
          </a:p>
          <a:p>
            <a:pPr marL="205182" indent="-171450" algn="just">
              <a:spcBef>
                <a:spcPts val="562"/>
              </a:spcBef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Un déficit budgétaire contenu (1,8% en 2018) et des finances publiques maitrisées (dette publique à 30% du PIB en 2018)</a:t>
            </a:r>
          </a:p>
          <a:p>
            <a:pPr marL="205182" indent="-171450" algn="just">
              <a:spcBef>
                <a:spcPts val="562"/>
              </a:spcBef>
              <a:spcAft>
                <a:spcPts val="0"/>
              </a:spcAft>
              <a:buClr>
                <a:srgbClr val="0070C0"/>
              </a:buClr>
              <a:buFont typeface="Wingdings" panose="05000000000000000000" pitchFamily="2" charset="2"/>
              <a:buChar char="§"/>
              <a:defRPr/>
            </a:pPr>
            <a:r>
              <a:rPr lang="fr-FR" sz="1300" dirty="0">
                <a:solidFill>
                  <a:srgbClr val="0070C0"/>
                </a:solidFill>
                <a:latin typeface="Arial Rounded MT Bold"/>
              </a:rPr>
              <a:t>Client  à fort potentiel  pour la France </a:t>
            </a:r>
            <a:r>
              <a:rPr lang="fr-FR" sz="1300" b="0" dirty="0">
                <a:latin typeface="Arial Rounded MT Bold"/>
                <a:ea typeface="Verdana" panose="020B0604030504040204" pitchFamily="34" charset="0"/>
                <a:cs typeface="Verdana" panose="020B0604030504040204" pitchFamily="34" charset="0"/>
              </a:rPr>
              <a:t>dans le domaine de la défense</a:t>
            </a:r>
          </a:p>
        </p:txBody>
      </p:sp>
      <p:grpSp>
        <p:nvGrpSpPr>
          <p:cNvPr id="4137" name="Groupe 1"/>
          <p:cNvGrpSpPr>
            <a:grpSpLocks/>
          </p:cNvGrpSpPr>
          <p:nvPr/>
        </p:nvGrpSpPr>
        <p:grpSpPr bwMode="auto">
          <a:xfrm>
            <a:off x="450850" y="8588521"/>
            <a:ext cx="6051861" cy="1080947"/>
            <a:chOff x="450463" y="8588885"/>
            <a:chExt cx="6051555" cy="1081040"/>
          </a:xfrm>
        </p:grpSpPr>
        <p:grpSp>
          <p:nvGrpSpPr>
            <p:cNvPr id="4140" name="Groupe 6"/>
            <p:cNvGrpSpPr>
              <a:grpSpLocks/>
            </p:cNvGrpSpPr>
            <p:nvPr/>
          </p:nvGrpSpPr>
          <p:grpSpPr bwMode="auto">
            <a:xfrm>
              <a:off x="450463" y="8705550"/>
              <a:ext cx="2385408" cy="431090"/>
              <a:chOff x="109017" y="9920588"/>
              <a:chExt cx="2504696" cy="464291"/>
            </a:xfrm>
          </p:grpSpPr>
          <p:pic>
            <p:nvPicPr>
              <p:cNvPr id="4145" name="Image 87" descr="http://t0.gstatic.com/images?q=tbn:ANd9GcQF5RQNYEH_CTfQY1mMuVSekELUtsJm-v8LarWPtCyZLGBxKje79OiHnoET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017" y="10201023"/>
                <a:ext cx="734201" cy="1838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46" name="Image 95" descr="http://www.eu2008.fr/webdav/site/PFUE/shared/import/1009_Convention_ASD/1009_Convention_ASD_Ar.jpg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3331" y="9920588"/>
                <a:ext cx="742455" cy="450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147" name="Picture 30" descr="http://www.museedelagrandeguerre.eu/sites/default/files/logo_gicat.jpg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7247" r="5400" b="37901"/>
              <a:stretch>
                <a:fillRect/>
              </a:stretch>
            </p:blipFill>
            <p:spPr bwMode="auto">
              <a:xfrm>
                <a:off x="1477169" y="10255929"/>
                <a:ext cx="1136544" cy="1289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aphicFrame>
          <p:nvGraphicFramePr>
            <p:cNvPr id="4144" name="Object 74"/>
            <p:cNvGraphicFramePr>
              <a:graphicFrameLocks noChangeAspect="1"/>
            </p:cNvGraphicFramePr>
            <p:nvPr/>
          </p:nvGraphicFramePr>
          <p:xfrm>
            <a:off x="3645938" y="9033282"/>
            <a:ext cx="623855" cy="63664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023" name="Picture" r:id="rId7" imgW="742760" imgH="762506" progId="Word.Picture.8">
                    <p:embed/>
                  </p:oleObj>
                </mc:Choice>
                <mc:Fallback>
                  <p:oleObj name="Picture" r:id="rId7" imgW="742760" imgH="762506" progId="Word.Picture.8">
                    <p:embed/>
                    <p:pic>
                      <p:nvPicPr>
                        <p:cNvPr id="0" name="Object 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645938" y="9033282"/>
                          <a:ext cx="623855" cy="63664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pic>
          <p:nvPicPr>
            <p:cNvPr id="4142" name="Picture 69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72017" y="8588885"/>
              <a:ext cx="1030001" cy="6519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aphicFrame>
        <p:nvGraphicFramePr>
          <p:cNvPr id="4138" name="Object 7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7726060"/>
              </p:ext>
            </p:extLst>
          </p:nvPr>
        </p:nvGraphicFramePr>
        <p:xfrm>
          <a:off x="3695055" y="9055100"/>
          <a:ext cx="625475" cy="63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4" name="Picture" r:id="rId10" imgW="743741" imgH="762497" progId="Word.Picture.8">
                  <p:embed/>
                </p:oleObj>
              </mc:Choice>
              <mc:Fallback>
                <p:oleObj name="Picture" r:id="rId10" imgW="743741" imgH="762497" progId="Word.Picture.8">
                  <p:embed/>
                  <p:pic>
                    <p:nvPicPr>
                      <p:cNvPr id="0" name="Object 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95055" y="9055100"/>
                        <a:ext cx="625475" cy="636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39" name="Picture 20" descr="\\jak-fs01rubis.rubis.ubifrance.fr\users$\swijayanti\Desktop\Sans titre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7208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10" name="Picture 2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99" y="8139423"/>
            <a:ext cx="1466379" cy="826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e 25"/>
          <p:cNvGrpSpPr>
            <a:grpSpLocks/>
          </p:cNvGrpSpPr>
          <p:nvPr/>
        </p:nvGrpSpPr>
        <p:grpSpPr bwMode="auto">
          <a:xfrm>
            <a:off x="141288" y="1019175"/>
            <a:ext cx="6435725" cy="657225"/>
            <a:chOff x="253033" y="1142151"/>
            <a:chExt cx="6757102" cy="709158"/>
          </a:xfrm>
        </p:grpSpPr>
        <p:grpSp>
          <p:nvGrpSpPr>
            <p:cNvPr id="5137" name="Groupe 26"/>
            <p:cNvGrpSpPr>
              <a:grpSpLocks/>
            </p:cNvGrpSpPr>
            <p:nvPr/>
          </p:nvGrpSpPr>
          <p:grpSpPr bwMode="auto">
            <a:xfrm>
              <a:off x="253033" y="1309767"/>
              <a:ext cx="512824" cy="536036"/>
              <a:chOff x="253033" y="1309767"/>
              <a:chExt cx="512824" cy="536036"/>
            </a:xfrm>
          </p:grpSpPr>
          <p:sp>
            <p:nvSpPr>
              <p:cNvPr id="25" name="Oval 14"/>
              <p:cNvSpPr>
                <a:spLocks noChangeAspect="1" noChangeArrowheads="1"/>
              </p:cNvSpPr>
              <p:nvPr/>
            </p:nvSpPr>
            <p:spPr bwMode="auto">
              <a:xfrm>
                <a:off x="253033" y="1310019"/>
                <a:ext cx="513367" cy="536151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 b="0" dirty="0">
                  <a:solidFill>
                    <a:schemeClr val="accent1">
                      <a:lumMod val="40000"/>
                      <a:lumOff val="60000"/>
                    </a:schemeClr>
                  </a:solidFill>
                  <a:ea typeface="ＭＳ Ｐゴシック" charset="0"/>
                </a:endParaRPr>
              </a:p>
            </p:txBody>
          </p:sp>
          <p:sp>
            <p:nvSpPr>
              <p:cNvPr id="26" name="Line 15"/>
              <p:cNvSpPr>
                <a:spLocks noChangeShapeType="1"/>
              </p:cNvSpPr>
              <p:nvPr/>
            </p:nvSpPr>
            <p:spPr bwMode="auto">
              <a:xfrm>
                <a:off x="371374" y="1587516"/>
                <a:ext cx="3233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ea typeface="ＭＳ Ｐゴシック" charset="0"/>
                </a:endParaRPr>
              </a:p>
            </p:txBody>
          </p:sp>
        </p:grpSp>
        <p:sp>
          <p:nvSpPr>
            <p:cNvPr id="24" name="Text Box 17"/>
            <p:cNvSpPr txBox="1">
              <a:spLocks noChangeArrowheads="1"/>
            </p:cNvSpPr>
            <p:nvPr/>
          </p:nvSpPr>
          <p:spPr bwMode="auto">
            <a:xfrm>
              <a:off x="706396" y="1142151"/>
              <a:ext cx="6303739" cy="709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92702" tIns="46350" rIns="92702" bIns="463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fr-FR" sz="3700" dirty="0">
                  <a:solidFill>
                    <a:srgbClr val="0070C0"/>
                  </a:solidFill>
                  <a:effectLst>
                    <a:outerShdw blurRad="75057" dist="38100" dir="5400000" sy="-20000" rotWithShape="0">
                      <a:prstClr val="black">
                        <a:alpha val="25000"/>
                      </a:prstClr>
                    </a:outerShdw>
                    <a:reflection blurRad="6350" stA="60000" endA="900" endPos="58000" dir="5400000" sy="-100000" algn="bl" rotWithShape="0"/>
                  </a:effectLst>
                  <a:latin typeface="Arial Rounded MT Bold" pitchFamily="34" charset="0"/>
                  <a:ea typeface="ＭＳ Ｐゴシック" charset="0"/>
                </a:rPr>
                <a:t>Programme prévisionnel</a:t>
              </a:r>
            </a:p>
          </p:txBody>
        </p:sp>
      </p:grpSp>
      <p:graphicFrame>
        <p:nvGraphicFramePr>
          <p:cNvPr id="28" name="Tableau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221512"/>
              </p:ext>
            </p:extLst>
          </p:nvPr>
        </p:nvGraphicFramePr>
        <p:xfrm>
          <a:off x="184150" y="1917469"/>
          <a:ext cx="6858000" cy="7362446"/>
        </p:xfrm>
        <a:graphic>
          <a:graphicData uri="http://schemas.openxmlformats.org/drawingml/2006/table">
            <a:tbl>
              <a:tblPr/>
              <a:tblGrid>
                <a:gridCol w="685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1555"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</a:pPr>
                      <a:r>
                        <a:rPr kumimoji="0" lang="en-US" altLang="fr-FR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Mardi 26 </a:t>
                      </a:r>
                      <a:r>
                        <a:rPr kumimoji="0" lang="en-US" altLang="fr-FR" sz="1400" b="1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novembre</a:t>
                      </a:r>
                      <a:r>
                        <a:rPr kumimoji="0" lang="en-US" altLang="fr-FR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 2019</a:t>
                      </a:r>
                      <a:endParaRPr kumimoji="0" lang="fr-FR" altLang="fr-FR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 Rounded MT Bold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2194" marR="4219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97779"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just" defTabSz="4333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  <a:defRPr/>
                      </a:pPr>
                      <a:endParaRPr kumimoji="0" lang="fr-FR" altLang="fr-FR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95959"/>
                        </a:solidFill>
                        <a:effectLst/>
                        <a:uLnTx/>
                        <a:uFillTx/>
                        <a:latin typeface="Arial Rounded MT Bold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4333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  <a:defRPr/>
                      </a:pPr>
                      <a:r>
                        <a:rPr kumimoji="0" lang="fr-FR" alt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595959"/>
                          </a:solidFill>
                          <a:effectLst/>
                          <a:uLnTx/>
                          <a:uFillTx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Briefing de la délégation française sur le marché indonésien de la défense</a:t>
                      </a:r>
                    </a:p>
                    <a:p>
                      <a:pPr marL="0" marR="0" lvl="0" indent="0" algn="just" defTabSz="4333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  <a:defRPr/>
                      </a:pPr>
                      <a:endParaRPr kumimoji="0" lang="en-US" altLang="fr-F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 Rounded MT Bold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just" defTabSz="4333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  <a:defRPr/>
                      </a:pPr>
                      <a:r>
                        <a:rPr lang="fr-FR" sz="1200" b="1" u="sng" kern="1200" noProof="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Echanges franco-français // environnement d’affaires indonésien</a:t>
                      </a:r>
                    </a:p>
                    <a:p>
                      <a:pPr marL="0" marR="0" lvl="0" indent="0" algn="just" defTabSz="433388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  <a:defRPr/>
                      </a:pPr>
                      <a:endParaRPr kumimoji="0" lang="en-US" altLang="fr-FR" sz="5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Arial Rounded MT Bold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742950" marR="0" lvl="1" indent="-28575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Horaire : 08h00 – 09h45</a:t>
                      </a:r>
                    </a:p>
                    <a:p>
                      <a:pPr marL="742950" marR="0" lvl="1" indent="-28575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Lieu : Hôtel Mandarin à Jakarta (à confirmer)</a:t>
                      </a:r>
                    </a:p>
                    <a:p>
                      <a:pPr marL="457200" marR="0" lvl="1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fr-FR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 Rounded MT Bold"/>
                        <a:ea typeface="ＭＳ Ｐゴシック"/>
                      </a:endParaRP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		Politique intérieure et enjeux stratégiques</a:t>
                      </a: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   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Intervenant : Ambassade</a:t>
                      </a: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		Environnement et marché de défense			</a:t>
                      </a: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  <a:tab pos="177800" algn="l"/>
                        </a:tabLst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   Intervenant : mission militaire</a:t>
                      </a: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		Environnement économique, juridique, bancaire	</a:t>
                      </a:r>
                      <a:b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</a:b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   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Intervenants : mission économique et représentant des banques françaises </a:t>
                      </a: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		Expériences des grands groupes présents en Indonésie</a:t>
                      </a:r>
                      <a:endParaRPr kumimoji="0" lang="fr-F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 Rounded MT Bold"/>
                        <a:ea typeface="ＭＳ Ｐゴシック"/>
                      </a:endParaRP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 Rounded MT Bold"/>
                        <a:ea typeface="ＭＳ Ｐゴシック"/>
                      </a:endParaRPr>
                    </a:p>
                    <a:p>
                      <a:pPr marL="0" marR="0" lvl="0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</a:tabLst>
                        <a:defRPr/>
                      </a:pPr>
                      <a:r>
                        <a:rPr lang="fr-FR" sz="1200" b="1" u="sng" kern="1200" noProof="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Séminaire</a:t>
                      </a:r>
                    </a:p>
                    <a:p>
                      <a:pPr marL="742950" marR="0" lvl="1" indent="-28575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Horaire : 10h00 – 17h30</a:t>
                      </a:r>
                    </a:p>
                    <a:p>
                      <a:pPr marL="742950" marR="0" lvl="1" indent="-28575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Lieu : Hôtel Mandarin à Jakarta (à confirmer)</a:t>
                      </a:r>
                    </a:p>
                    <a:p>
                      <a:pPr marL="457200" marR="0" lvl="1" indent="0" algn="l" defTabSz="434308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fr-FR" sz="5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 Rounded MT Bold"/>
                        <a:ea typeface="ＭＳ Ｐゴシック"/>
                      </a:endParaRPr>
                    </a:p>
                    <a:p>
                      <a:pPr marL="0" marR="0" lvl="1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10h00  – 12h15</a:t>
                      </a: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  Présentations G to G croisées françaises et indonésiennes</a:t>
                      </a:r>
                    </a:p>
                    <a:p>
                      <a:pPr marL="0" marR="0" lvl="1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77800" algn="l"/>
                        </a:tabLst>
                        <a:defRPr/>
                      </a:pP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</a:t>
                      </a: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12h15  – 13h30   </a:t>
                      </a: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Déjeuner de networking franco-indonésien</a:t>
                      </a:r>
                    </a:p>
                    <a:p>
                      <a:pPr marL="0" marR="0" lvl="0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06450" algn="l"/>
                        </a:tabLst>
                        <a:defRPr/>
                      </a:pPr>
                      <a:r>
                        <a:rPr kumimoji="0" lang="fr-FR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13h30  – 17h30   </a:t>
                      </a:r>
                      <a:r>
                        <a:rPr kumimoji="0" lang="fr-FR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Début des entretiens B to G et B to B</a:t>
                      </a:r>
                    </a:p>
                    <a:p>
                      <a:pPr marL="0" marR="0" lvl="0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06450" algn="l"/>
                        </a:tabLst>
                        <a:defRPr/>
                      </a:pPr>
                      <a:r>
                        <a:rPr kumimoji="0" lang="fr-FR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ＭＳ Ｐゴシック"/>
                        </a:rPr>
                        <a:t> </a:t>
                      </a:r>
                      <a:endParaRPr lang="fr-FR" sz="800" b="1" kern="1200" dirty="0">
                        <a:solidFill>
                          <a:schemeClr val="accent2"/>
                        </a:solidFill>
                        <a:latin typeface="Arial Rounded MT Bold"/>
                        <a:ea typeface="ＭＳ Ｐゴシック" pitchFamily="34" charset="-128"/>
                        <a:cs typeface="+mn-cs"/>
                      </a:endParaRPr>
                    </a:p>
                    <a:p>
                      <a:pPr marL="0" marR="0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06450" algn="l"/>
                        </a:tabLst>
                        <a:defRPr/>
                      </a:pPr>
                      <a:r>
                        <a:rPr lang="fr-FR" sz="1200" b="1" u="sng" kern="120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18h30  – 21h00   Cocktail franco-indonésien à l’Ambassade de France</a:t>
                      </a:r>
                    </a:p>
                    <a:p>
                      <a:pPr>
                        <a:tabLst>
                          <a:tab pos="806450" algn="l"/>
                        </a:tabLst>
                      </a:pPr>
                      <a:endParaRPr kumimoji="0" lang="fr-FR" altLang="fr-F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Rounded MT Bold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2194" marR="4219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3480"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85813" algn="l"/>
                        </a:tabLst>
                      </a:pPr>
                      <a:r>
                        <a:rPr kumimoji="0" lang="en-US" altLang="fr-FR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Mercredi</a:t>
                      </a:r>
                      <a:r>
                        <a:rPr kumimoji="0" lang="en-US" altLang="fr-F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 27 </a:t>
                      </a:r>
                      <a:r>
                        <a:rPr kumimoji="0" lang="en-US" altLang="fr-FR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novembre</a:t>
                      </a:r>
                      <a:r>
                        <a:rPr kumimoji="0" lang="en-US" altLang="fr-FR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 Rounded MT Bold"/>
                          <a:ea typeface="Calibri" pitchFamily="34" charset="0"/>
                          <a:cs typeface="Times New Roman" pitchFamily="18" charset="0"/>
                        </a:rPr>
                        <a:t> 2019</a:t>
                      </a:r>
                      <a:endParaRPr kumimoji="0" lang="fr-FR" altLang="fr-FR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 Rounded MT Bold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2194" marR="4219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F497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08808"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tabLst>
                          <a:tab pos="785813" algn="l"/>
                        </a:tabLs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>
                        <a:tabLst>
                          <a:tab pos="88900" algn="l"/>
                        </a:tabLst>
                      </a:pPr>
                      <a:endParaRPr lang="fr-FR" sz="800" b="1" dirty="0">
                        <a:latin typeface="Arial Rounded MT Bold"/>
                      </a:endParaRPr>
                    </a:p>
                    <a:p>
                      <a:pPr>
                        <a:tabLst>
                          <a:tab pos="88900" algn="l"/>
                        </a:tabLst>
                      </a:pPr>
                      <a:r>
                        <a:rPr lang="fr-FR" sz="1200" b="1" u="sng" kern="120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Option 1 (air) : </a:t>
                      </a:r>
                      <a:r>
                        <a:rPr lang="fr-FR" sz="1200" b="1" dirty="0">
                          <a:latin typeface="Arial Rounded MT Bold"/>
                        </a:rPr>
                        <a:t>Visite de PT-DI (et éventuellement d’autres sociétés privées) à Bandung</a:t>
                      </a:r>
                    </a:p>
                    <a:p>
                      <a:pPr marL="0" marR="0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</a:tabLst>
                        <a:defRPr/>
                      </a:pPr>
                      <a:r>
                        <a:rPr lang="fr-FR" sz="1200" b="1" u="sng" kern="120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Option 2  (terre) : </a:t>
                      </a:r>
                      <a:r>
                        <a:rPr lang="fr-FR" sz="1200" b="1" dirty="0">
                          <a:latin typeface="Arial Rounded MT Bold"/>
                        </a:rPr>
                        <a:t>Visite de PT-PINDAD et PT-LEN  (et</a:t>
                      </a:r>
                      <a:r>
                        <a:rPr lang="fr-FR" sz="1200" b="1" baseline="0" dirty="0">
                          <a:latin typeface="Arial Rounded MT Bold"/>
                        </a:rPr>
                        <a:t> é</a:t>
                      </a:r>
                      <a:r>
                        <a:rPr lang="fr-FR" sz="1200" b="1" dirty="0">
                          <a:latin typeface="Arial Rounded MT Bold"/>
                        </a:rPr>
                        <a:t>ventuellement d’autres</a:t>
                      </a:r>
                      <a:r>
                        <a:rPr lang="fr-FR" sz="1200" b="1" baseline="0" dirty="0">
                          <a:latin typeface="Arial Rounded MT Bold"/>
                        </a:rPr>
                        <a:t> sociétés privées) </a:t>
                      </a:r>
                      <a:r>
                        <a:rPr lang="fr-FR" sz="1200" b="1" dirty="0">
                          <a:latin typeface="Arial Rounded MT Bold"/>
                        </a:rPr>
                        <a:t>à Bandung</a:t>
                      </a:r>
                    </a:p>
                    <a:p>
                      <a:pPr marL="0" marR="0" indent="0" algn="l" defTabSz="433388" rtl="0" eaLnBrk="0" fontAlgn="auto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88900" algn="l"/>
                        </a:tabLst>
                        <a:defRPr/>
                      </a:pPr>
                      <a:r>
                        <a:rPr lang="fr-FR" sz="1200" b="1" u="sng" kern="120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Option 3 (mer) : </a:t>
                      </a:r>
                      <a:r>
                        <a:rPr lang="fr-FR" sz="1200" b="1" dirty="0">
                          <a:latin typeface="Arial Rounded MT Bold"/>
                        </a:rPr>
                        <a:t>Visite de PT-PAL</a:t>
                      </a:r>
                      <a:r>
                        <a:rPr lang="fr-FR" sz="1200" b="1" baseline="0" dirty="0">
                          <a:latin typeface="Arial Rounded MT Bold"/>
                        </a:rPr>
                        <a:t> à Surabaya</a:t>
                      </a:r>
                      <a:endParaRPr lang="fr-FR" sz="1200" b="1" dirty="0">
                        <a:latin typeface="Arial Rounded MT Bold"/>
                      </a:endParaRPr>
                    </a:p>
                    <a:p>
                      <a:pPr>
                        <a:tabLst>
                          <a:tab pos="88900" algn="l"/>
                        </a:tabLst>
                      </a:pPr>
                      <a:r>
                        <a:rPr lang="fr-FR" sz="1200" b="1" u="sng" kern="1200" dirty="0">
                          <a:solidFill>
                            <a:schemeClr val="accent2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Option 4 : </a:t>
                      </a:r>
                      <a:r>
                        <a:rPr lang="fr-FR" sz="1200" b="1" baseline="0" dirty="0">
                          <a:latin typeface="Arial Rounded MT Bold"/>
                        </a:rPr>
                        <a:t>Poursuite des entretiens B to G et  B to  B </a:t>
                      </a:r>
                    </a:p>
                    <a:p>
                      <a:pPr>
                        <a:tabLst>
                          <a:tab pos="88900" algn="l"/>
                        </a:tabLst>
                      </a:pPr>
                      <a:endParaRPr lang="fr-FR" sz="800" b="0" baseline="0" dirty="0">
                        <a:latin typeface="Arial Rounded MT Bold"/>
                      </a:endParaRPr>
                    </a:p>
                    <a:p>
                      <a:pPr>
                        <a:tabLst>
                          <a:tab pos="88900" algn="l"/>
                        </a:tabLst>
                      </a:pPr>
                      <a:r>
                        <a:rPr lang="fr-FR" sz="1200" dirty="0">
                          <a:latin typeface="Arial Rounded MT Bold"/>
                        </a:rPr>
                        <a:t> </a:t>
                      </a:r>
                      <a:r>
                        <a:rPr lang="fr-FR" sz="1200" kern="1200" dirty="0">
                          <a:solidFill>
                            <a:schemeClr val="tx1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Horaire : 10h00  – 17h00</a:t>
                      </a:r>
                    </a:p>
                    <a:p>
                      <a:pPr>
                        <a:tabLst>
                          <a:tab pos="88900" algn="l"/>
                        </a:tabLst>
                      </a:pPr>
                      <a:r>
                        <a:rPr lang="fr-FR" sz="1200" kern="1200" dirty="0">
                          <a:solidFill>
                            <a:schemeClr val="tx1"/>
                          </a:solidFill>
                          <a:latin typeface="Arial Rounded MT Bold"/>
                          <a:ea typeface="ＭＳ Ｐゴシック" pitchFamily="34" charset="-128"/>
                          <a:cs typeface="+mn-cs"/>
                        </a:rPr>
                        <a:t> Lieu : </a:t>
                      </a:r>
                      <a:r>
                        <a:rPr lang="fr-FR" sz="1200" dirty="0">
                          <a:latin typeface="Arial Rounded MT Bold"/>
                        </a:rPr>
                        <a:t>Options 1 et  2 : Déplacement en</a:t>
                      </a:r>
                      <a:r>
                        <a:rPr lang="fr-FR" sz="1200" baseline="0" dirty="0">
                          <a:latin typeface="Arial Rounded MT Bold"/>
                        </a:rPr>
                        <a:t> car ou en train avec escorte à Bandung</a:t>
                      </a:r>
                      <a:endParaRPr lang="fr-FR" sz="1200" dirty="0">
                        <a:latin typeface="Arial Rounded MT Bold"/>
                      </a:endParaRPr>
                    </a:p>
                    <a:p>
                      <a:pPr>
                        <a:tabLst>
                          <a:tab pos="88900" algn="l"/>
                        </a:tabLst>
                      </a:pPr>
                      <a:r>
                        <a:rPr lang="fr-FR" sz="1200" dirty="0">
                          <a:latin typeface="Arial Rounded MT Bold"/>
                        </a:rPr>
                        <a:t>            Option 3 : Déplacement en avion à Surabaya</a:t>
                      </a:r>
                    </a:p>
                    <a:p>
                      <a:pPr>
                        <a:tabLst>
                          <a:tab pos="88900" algn="l"/>
                        </a:tabLst>
                      </a:pPr>
                      <a:r>
                        <a:rPr lang="fr-FR" sz="1200" dirty="0">
                          <a:latin typeface="Arial Rounded MT Bold"/>
                        </a:rPr>
                        <a:t>            Option 4 : Hôtel Mandarin à Jakarta (à confirmer)</a:t>
                      </a:r>
                      <a:br>
                        <a:rPr lang="fr-FR" sz="1200" dirty="0"/>
                      </a:br>
                      <a:endParaRPr lang="fr-FR" sz="1200" dirty="0"/>
                    </a:p>
                  </a:txBody>
                  <a:tcPr marL="42194" marR="42194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Rectangle 34"/>
          <p:cNvSpPr>
            <a:spLocks noChangeArrowheads="1"/>
          </p:cNvSpPr>
          <p:nvPr/>
        </p:nvSpPr>
        <p:spPr bwMode="auto">
          <a:xfrm>
            <a:off x="144066" y="9406332"/>
            <a:ext cx="6788150" cy="41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86862" tIns="43430" rIns="86862" bIns="43430" anchor="ctr">
            <a:spAutoFit/>
          </a:bodyPr>
          <a:lstStyle>
            <a:lvl1pPr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itchFamily="34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FR" altLang="fr-FR" sz="1050" i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Cet avant-programme est communiqué à titre indicatif et susceptible de modifications. Le programme définitif et notamment celui des visites industrielles sera communiqué ultérieurement</a:t>
            </a:r>
            <a:r>
              <a:rPr lang="fr-FR" altLang="fr-FR" sz="1050" b="0" i="1" dirty="0">
                <a:solidFill>
                  <a:srgbClr val="002060"/>
                </a:solidFill>
                <a:latin typeface="Arial Rounded MT Bold" panose="020F0704030504030204" pitchFamily="34" charset="0"/>
              </a:rPr>
              <a:t> .</a:t>
            </a:r>
          </a:p>
        </p:txBody>
      </p:sp>
      <p:pic>
        <p:nvPicPr>
          <p:cNvPr id="5136" name="Picture 20" descr="\\jak-fs01rubis.rubis.ubifrance.fr\users$\swijayanti\Desktop\Sans tit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7208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e 25"/>
          <p:cNvGrpSpPr>
            <a:grpSpLocks/>
          </p:cNvGrpSpPr>
          <p:nvPr/>
        </p:nvGrpSpPr>
        <p:grpSpPr bwMode="auto">
          <a:xfrm>
            <a:off x="68263" y="1014413"/>
            <a:ext cx="6435725" cy="657225"/>
            <a:chOff x="253033" y="1142151"/>
            <a:chExt cx="6757102" cy="709158"/>
          </a:xfrm>
        </p:grpSpPr>
        <p:grpSp>
          <p:nvGrpSpPr>
            <p:cNvPr id="6190" name="Groupe 26"/>
            <p:cNvGrpSpPr>
              <a:grpSpLocks/>
            </p:cNvGrpSpPr>
            <p:nvPr/>
          </p:nvGrpSpPr>
          <p:grpSpPr bwMode="auto">
            <a:xfrm>
              <a:off x="253033" y="1309767"/>
              <a:ext cx="512824" cy="536036"/>
              <a:chOff x="253033" y="1309767"/>
              <a:chExt cx="512824" cy="536036"/>
            </a:xfrm>
          </p:grpSpPr>
          <p:sp>
            <p:nvSpPr>
              <p:cNvPr id="25" name="Oval 14"/>
              <p:cNvSpPr>
                <a:spLocks noChangeAspect="1" noChangeArrowheads="1"/>
              </p:cNvSpPr>
              <p:nvPr/>
            </p:nvSpPr>
            <p:spPr bwMode="auto">
              <a:xfrm>
                <a:off x="253033" y="1310019"/>
                <a:ext cx="513367" cy="53615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 b="0" dirty="0">
                  <a:solidFill>
                    <a:schemeClr val="accent1">
                      <a:lumMod val="40000"/>
                      <a:lumOff val="60000"/>
                    </a:schemeClr>
                  </a:solidFill>
                  <a:ea typeface="ＭＳ Ｐゴシック" charset="0"/>
                </a:endParaRPr>
              </a:p>
            </p:txBody>
          </p:sp>
          <p:sp>
            <p:nvSpPr>
              <p:cNvPr id="26" name="Line 15"/>
              <p:cNvSpPr>
                <a:spLocks noChangeShapeType="1"/>
              </p:cNvSpPr>
              <p:nvPr/>
            </p:nvSpPr>
            <p:spPr bwMode="auto">
              <a:xfrm>
                <a:off x="371374" y="1587516"/>
                <a:ext cx="32335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ea typeface="ＭＳ Ｐゴシック" charset="0"/>
                </a:endParaRPr>
              </a:p>
            </p:txBody>
          </p:sp>
        </p:grpSp>
        <p:sp>
          <p:nvSpPr>
            <p:cNvPr id="24" name="Text Box 17"/>
            <p:cNvSpPr txBox="1">
              <a:spLocks noChangeArrowheads="1"/>
            </p:cNvSpPr>
            <p:nvPr/>
          </p:nvSpPr>
          <p:spPr bwMode="auto">
            <a:xfrm>
              <a:off x="706396" y="1142151"/>
              <a:ext cx="6303739" cy="709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92702" tIns="46350" rIns="92702" bIns="463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fr-FR" sz="3700" dirty="0">
                  <a:solidFill>
                    <a:srgbClr val="0070C0"/>
                  </a:solidFill>
                  <a:effectLst>
                    <a:outerShdw blurRad="75057" dist="38100" dir="5400000" sy="-20000" rotWithShape="0">
                      <a:prstClr val="black">
                        <a:alpha val="25000"/>
                      </a:prstClr>
                    </a:outerShdw>
                    <a:reflection blurRad="6350" stA="60000" endA="900" endPos="58000" dir="5400000" sy="-100000" algn="bl" rotWithShape="0"/>
                  </a:effectLst>
                  <a:latin typeface="Arial Rounded MT Bold" pitchFamily="34" charset="0"/>
                  <a:ea typeface="ＭＳ Ｐゴシック" charset="0"/>
                </a:rPr>
                <a:t>Offre d’inscription</a:t>
              </a:r>
            </a:p>
          </p:txBody>
        </p:sp>
      </p:grpSp>
      <p:grpSp>
        <p:nvGrpSpPr>
          <p:cNvPr id="6147" name="Groupe 19"/>
          <p:cNvGrpSpPr>
            <a:grpSpLocks/>
          </p:cNvGrpSpPr>
          <p:nvPr/>
        </p:nvGrpSpPr>
        <p:grpSpPr bwMode="auto">
          <a:xfrm>
            <a:off x="4536554" y="7774851"/>
            <a:ext cx="2401887" cy="2019300"/>
            <a:chOff x="323850" y="3024188"/>
            <a:chExt cx="2449513" cy="2232025"/>
          </a:xfrm>
        </p:grpSpPr>
        <p:grpSp>
          <p:nvGrpSpPr>
            <p:cNvPr id="6180" name="Group 173"/>
            <p:cNvGrpSpPr>
              <a:grpSpLocks/>
            </p:cNvGrpSpPr>
            <p:nvPr/>
          </p:nvGrpSpPr>
          <p:grpSpPr bwMode="auto">
            <a:xfrm>
              <a:off x="468313" y="3024188"/>
              <a:ext cx="2238375" cy="2232025"/>
              <a:chOff x="340" y="2676"/>
              <a:chExt cx="1410" cy="1406"/>
            </a:xfrm>
          </p:grpSpPr>
          <p:grpSp>
            <p:nvGrpSpPr>
              <p:cNvPr id="6183" name="Group 169"/>
              <p:cNvGrpSpPr>
                <a:grpSpLocks/>
              </p:cNvGrpSpPr>
              <p:nvPr/>
            </p:nvGrpSpPr>
            <p:grpSpPr bwMode="auto">
              <a:xfrm>
                <a:off x="340" y="2676"/>
                <a:ext cx="1410" cy="1406"/>
                <a:chOff x="340" y="2676"/>
                <a:chExt cx="1410" cy="1406"/>
              </a:xfrm>
            </p:grpSpPr>
            <p:sp>
              <p:nvSpPr>
                <p:cNvPr id="6187" name="Rectangle 165"/>
                <p:cNvSpPr>
                  <a:spLocks noChangeArrowheads="1"/>
                </p:cNvSpPr>
                <p:nvPr/>
              </p:nvSpPr>
              <p:spPr bwMode="auto">
                <a:xfrm rot="-192183">
                  <a:off x="340" y="2722"/>
                  <a:ext cx="1361" cy="1360"/>
                </a:xfrm>
                <a:prstGeom prst="rect">
                  <a:avLst/>
                </a:prstGeom>
                <a:solidFill>
                  <a:srgbClr val="7F95A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6188" name="Rectangle 167"/>
                <p:cNvSpPr>
                  <a:spLocks noChangeArrowheads="1"/>
                </p:cNvSpPr>
                <p:nvPr/>
              </p:nvSpPr>
              <p:spPr bwMode="auto">
                <a:xfrm rot="239446">
                  <a:off x="340" y="2676"/>
                  <a:ext cx="1361" cy="1360"/>
                </a:xfrm>
                <a:prstGeom prst="rect">
                  <a:avLst/>
                </a:prstGeom>
                <a:solidFill>
                  <a:srgbClr val="DDDDD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6189" name="Rectangle 168"/>
                <p:cNvSpPr>
                  <a:spLocks noChangeAspect="1" noChangeArrowheads="1"/>
                </p:cNvSpPr>
                <p:nvPr/>
              </p:nvSpPr>
              <p:spPr bwMode="auto">
                <a:xfrm rot="289709">
                  <a:off x="431" y="2676"/>
                  <a:ext cx="1319" cy="1318"/>
                </a:xfrm>
                <a:prstGeom prst="rect">
                  <a:avLst/>
                </a:prstGeom>
                <a:solidFill>
                  <a:srgbClr val="F8F8F8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6184" name="Group 172"/>
              <p:cNvGrpSpPr>
                <a:grpSpLocks/>
              </p:cNvGrpSpPr>
              <p:nvPr/>
            </p:nvGrpSpPr>
            <p:grpSpPr bwMode="auto">
              <a:xfrm>
                <a:off x="1021" y="2722"/>
                <a:ext cx="209" cy="178"/>
                <a:chOff x="1021" y="2722"/>
                <a:chExt cx="209" cy="178"/>
              </a:xfrm>
            </p:grpSpPr>
            <p:sp>
              <p:nvSpPr>
                <p:cNvPr id="6185" name="Oval 171"/>
                <p:cNvSpPr>
                  <a:spLocks noChangeAspect="1" noChangeArrowheads="1"/>
                </p:cNvSpPr>
                <p:nvPr/>
              </p:nvSpPr>
              <p:spPr bwMode="auto">
                <a:xfrm>
                  <a:off x="1080" y="2750"/>
                  <a:ext cx="150" cy="150"/>
                </a:xfrm>
                <a:prstGeom prst="ellipse">
                  <a:avLst/>
                </a:prstGeom>
                <a:solidFill>
                  <a:srgbClr val="7F95AF">
                    <a:alpha val="2196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6186" name="Oval 170"/>
                <p:cNvSpPr>
                  <a:spLocks noChangeArrowheads="1"/>
                </p:cNvSpPr>
                <p:nvPr/>
              </p:nvSpPr>
              <p:spPr bwMode="auto">
                <a:xfrm>
                  <a:off x="1021" y="2722"/>
                  <a:ext cx="136" cy="136"/>
                </a:xfrm>
                <a:prstGeom prst="ellipse">
                  <a:avLst/>
                </a:prstGeom>
                <a:solidFill>
                  <a:srgbClr val="666699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fr-FR" altLang="fr-FR">
                    <a:solidFill>
                      <a:srgbClr val="000000"/>
                    </a:solidFill>
                  </a:endParaRPr>
                </a:p>
              </p:txBody>
            </p:sp>
          </p:grpSp>
        </p:grpSp>
        <p:sp>
          <p:nvSpPr>
            <p:cNvPr id="6181" name="Rectangle 164"/>
            <p:cNvSpPr>
              <a:spLocks noChangeArrowheads="1"/>
            </p:cNvSpPr>
            <p:nvPr/>
          </p:nvSpPr>
          <p:spPr bwMode="auto">
            <a:xfrm>
              <a:off x="323850" y="3600450"/>
              <a:ext cx="2449513" cy="1524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fr-FR" altLang="fr-FR" sz="1100" dirty="0">
                  <a:solidFill>
                    <a:srgbClr val="000000"/>
                  </a:solidFill>
                </a:rPr>
                <a:t>De nombreuses aides ont été développées aux niveaux</a:t>
              </a:r>
            </a:p>
            <a:p>
              <a:pPr algn="ctr"/>
              <a:r>
                <a:rPr lang="fr-FR" altLang="fr-FR" sz="1100" dirty="0">
                  <a:solidFill>
                    <a:srgbClr val="000000"/>
                  </a:solidFill>
                </a:rPr>
                <a:t>régional et national pour vous accompagner dans vos</a:t>
              </a:r>
            </a:p>
            <a:p>
              <a:pPr algn="ctr"/>
              <a:r>
                <a:rPr lang="fr-FR" altLang="fr-FR" sz="1100" dirty="0">
                  <a:solidFill>
                    <a:srgbClr val="000000"/>
                  </a:solidFill>
                </a:rPr>
                <a:t>projets internationaux.</a:t>
              </a:r>
            </a:p>
            <a:p>
              <a:pPr algn="ctr"/>
              <a:r>
                <a:rPr lang="fr-FR" altLang="fr-FR" sz="1100" dirty="0">
                  <a:solidFill>
                    <a:srgbClr val="000000"/>
                  </a:solidFill>
                </a:rPr>
                <a:t>Rendez-vous sur :</a:t>
              </a:r>
            </a:p>
            <a:p>
              <a:pPr algn="ctr"/>
              <a:r>
                <a:rPr lang="fr-FR" altLang="fr-FR" sz="1100" dirty="0">
                  <a:solidFill>
                    <a:srgbClr val="000000"/>
                  </a:solidFill>
                </a:rPr>
                <a:t> </a:t>
              </a:r>
              <a:r>
                <a:rPr lang="fr-FR" altLang="fr-FR" sz="1100" dirty="0">
                  <a:solidFill>
                    <a:srgbClr val="002060"/>
                  </a:solidFill>
                </a:rPr>
                <a:t>www.bpifrance.com  ou www.businessfrance.com</a:t>
              </a:r>
            </a:p>
          </p:txBody>
        </p:sp>
        <p:sp>
          <p:nvSpPr>
            <p:cNvPr id="6182" name="Rectangle 174"/>
            <p:cNvSpPr>
              <a:spLocks noChangeArrowheads="1"/>
            </p:cNvSpPr>
            <p:nvPr/>
          </p:nvSpPr>
          <p:spPr bwMode="auto">
            <a:xfrm>
              <a:off x="396875" y="3313113"/>
              <a:ext cx="2290763" cy="3381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DDDDDD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fr-FR" altLang="fr-FR" sz="1500">
                  <a:solidFill>
                    <a:srgbClr val="000000"/>
                  </a:solidFill>
                  <a:latin typeface="Arial Rounded MT Bold" pitchFamily="34" charset="0"/>
                </a:rPr>
                <a:t>Les aides à l’export</a:t>
              </a:r>
            </a:p>
          </p:txBody>
        </p:sp>
      </p:grpSp>
      <p:grpSp>
        <p:nvGrpSpPr>
          <p:cNvPr id="6148" name="Groupe 25"/>
          <p:cNvGrpSpPr>
            <a:grpSpLocks/>
          </p:cNvGrpSpPr>
          <p:nvPr/>
        </p:nvGrpSpPr>
        <p:grpSpPr bwMode="auto">
          <a:xfrm>
            <a:off x="115888" y="5799795"/>
            <a:ext cx="6434137" cy="662992"/>
            <a:chOff x="253552" y="1404843"/>
            <a:chExt cx="6756356" cy="715518"/>
          </a:xfrm>
        </p:grpSpPr>
        <p:grpSp>
          <p:nvGrpSpPr>
            <p:cNvPr id="6176" name="Groupe 26"/>
            <p:cNvGrpSpPr>
              <a:grpSpLocks/>
            </p:cNvGrpSpPr>
            <p:nvPr/>
          </p:nvGrpSpPr>
          <p:grpSpPr bwMode="auto">
            <a:xfrm>
              <a:off x="253552" y="1500786"/>
              <a:ext cx="540108" cy="536254"/>
              <a:chOff x="253552" y="1500786"/>
              <a:chExt cx="540108" cy="536254"/>
            </a:xfrm>
          </p:grpSpPr>
          <p:sp>
            <p:nvSpPr>
              <p:cNvPr id="59" name="Oval 14"/>
              <p:cNvSpPr>
                <a:spLocks noChangeAspect="1" noChangeArrowheads="1"/>
              </p:cNvSpPr>
              <p:nvPr/>
            </p:nvSpPr>
            <p:spPr bwMode="auto">
              <a:xfrm>
                <a:off x="253552" y="1500786"/>
                <a:ext cx="540108" cy="536254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/>
              <a:p>
                <a:pPr algn="ctr">
                  <a:defRPr/>
                </a:pPr>
                <a:endParaRPr lang="en-US" b="0">
                  <a:solidFill>
                    <a:schemeClr val="accent1">
                      <a:lumMod val="40000"/>
                      <a:lumOff val="60000"/>
                    </a:schemeClr>
                  </a:solidFill>
                  <a:ea typeface="ＭＳ Ｐゴシック" charset="0"/>
                </a:endParaRPr>
              </a:p>
            </p:txBody>
          </p:sp>
          <p:sp>
            <p:nvSpPr>
              <p:cNvPr id="60" name="Line 15"/>
              <p:cNvSpPr>
                <a:spLocks noChangeShapeType="1"/>
              </p:cNvSpPr>
              <p:nvPr/>
            </p:nvSpPr>
            <p:spPr bwMode="auto">
              <a:xfrm>
                <a:off x="371908" y="1793407"/>
                <a:ext cx="35007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oval" w="med" len="med"/>
                <a:tailEnd type="triangl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ea typeface="ＭＳ Ｐゴシック" charset="0"/>
                </a:endParaRPr>
              </a:p>
            </p:txBody>
          </p:sp>
        </p:grpSp>
        <p:sp>
          <p:nvSpPr>
            <p:cNvPr id="58" name="Text Box 17"/>
            <p:cNvSpPr txBox="1">
              <a:spLocks noChangeArrowheads="1"/>
            </p:cNvSpPr>
            <p:nvPr/>
          </p:nvSpPr>
          <p:spPr bwMode="auto">
            <a:xfrm>
              <a:off x="706976" y="1404843"/>
              <a:ext cx="6302932" cy="715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lIns="92702" tIns="46350" rIns="92702" bIns="4635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fr-FR" sz="3700" dirty="0">
                  <a:solidFill>
                    <a:srgbClr val="0070C0"/>
                  </a:solidFill>
                  <a:effectLst>
                    <a:outerShdw blurRad="75057" dist="38100" dir="5400000" sy="-20000" rotWithShape="0">
                      <a:prstClr val="black">
                        <a:alpha val="25000"/>
                      </a:prstClr>
                    </a:outerShdw>
                    <a:reflection blurRad="6350" stA="60000" endA="900" endPos="58000" dir="5400000" sy="-100000" algn="bl" rotWithShape="0"/>
                  </a:effectLst>
                  <a:latin typeface="Arial Rounded MT Bold" pitchFamily="34" charset="0"/>
                  <a:ea typeface="ＭＳ Ｐゴシック" charset="0"/>
                </a:rPr>
                <a:t>Subventions DGA/DI</a:t>
              </a:r>
            </a:p>
          </p:txBody>
        </p:sp>
      </p:grpSp>
      <p:sp>
        <p:nvSpPr>
          <p:cNvPr id="6149" name="ZoneTexte 1"/>
          <p:cNvSpPr txBox="1">
            <a:spLocks noChangeArrowheads="1"/>
          </p:cNvSpPr>
          <p:nvPr/>
        </p:nvSpPr>
        <p:spPr bwMode="auto">
          <a:xfrm>
            <a:off x="71437" y="6678811"/>
            <a:ext cx="68357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563"/>
              </a:spcBef>
            </a:pPr>
            <a:r>
              <a:rPr lang="fr-FR" altLang="fr-FR" sz="1200" b="0" dirty="0">
                <a:latin typeface="Arial Rounded MT Bold" pitchFamily="34" charset="0"/>
              </a:rPr>
              <a:t>Au titre du soutien aux exportations de défense, la Direction générale de l’armement DGA/DI subventionnera l</a:t>
            </a:r>
            <a:r>
              <a:rPr lang="fr-FR" altLang="en-US" sz="1200" b="0" dirty="0">
                <a:latin typeface="Arial Rounded MT Bold" pitchFamily="34" charset="0"/>
              </a:rPr>
              <a:t>’</a:t>
            </a:r>
            <a:r>
              <a:rPr lang="fr-FR" altLang="fr-FR" sz="1200" b="0" dirty="0">
                <a:latin typeface="Arial Rounded MT Bold" pitchFamily="34" charset="0"/>
              </a:rPr>
              <a:t>évènement pour chaque entreprise participante (sous réserve d</a:t>
            </a:r>
            <a:r>
              <a:rPr lang="fr-FR" altLang="en-US" sz="1200" b="0" dirty="0">
                <a:latin typeface="Arial Rounded MT Bold" pitchFamily="34" charset="0"/>
              </a:rPr>
              <a:t>’</a:t>
            </a:r>
            <a:r>
              <a:rPr lang="fr-FR" altLang="fr-FR" sz="1200" b="0" dirty="0">
                <a:latin typeface="Arial Rounded MT Bold" pitchFamily="34" charset="0"/>
              </a:rPr>
              <a:t>éligibilité). </a:t>
            </a:r>
            <a:r>
              <a:rPr lang="fr-FR" altLang="fr-FR" sz="1200" dirty="0">
                <a:solidFill>
                  <a:srgbClr val="0070C0"/>
                </a:solidFill>
                <a:latin typeface="Arial Rounded MT Bold" pitchFamily="34" charset="0"/>
              </a:rPr>
              <a:t>50% des frais réels, dans la limite de 1 500 € TTC, pourront être remboursés, sur présentation de factures. </a:t>
            </a:r>
            <a:endParaRPr lang="fr-FR" altLang="fr-FR" sz="1200" b="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pic>
        <p:nvPicPr>
          <p:cNvPr id="6152" name="Picture 20" descr="\\jak-fs01rubis.rubis.ubifrance.fr\users$\swijayanti\Desktop\Sans tit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0"/>
            <a:ext cx="720883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2" name="Tableau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419856"/>
              </p:ext>
            </p:extLst>
          </p:nvPr>
        </p:nvGraphicFramePr>
        <p:xfrm>
          <a:off x="66675" y="2427457"/>
          <a:ext cx="6838950" cy="1140088"/>
        </p:xfrm>
        <a:graphic>
          <a:graphicData uri="http://schemas.openxmlformats.org/drawingml/2006/table">
            <a:tbl>
              <a:tblPr/>
              <a:tblGrid>
                <a:gridCol w="59421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4910"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fr-FR" altLang="fr-F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Participation a</a:t>
                      </a:r>
                      <a:r>
                        <a:rPr kumimoji="0" lang="fr-FR" altLang="fr-FR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Calibri" pitchFamily="34" charset="0"/>
                          <a:cs typeface="Arial" charset="0"/>
                        </a:rPr>
                        <a:t>u séminaire bilatéral PME </a:t>
                      </a:r>
                      <a:r>
                        <a:rPr kumimoji="0" lang="fr-FR" altLang="fr-F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de défense à Jakarta – 26 &amp; 27 novembre 2019,</a:t>
                      </a:r>
                      <a:r>
                        <a:rPr kumimoji="0" lang="fr-FR" altLang="fr-FR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Calibri" pitchFamily="34" charset="0"/>
                          <a:cs typeface="Arial" charset="0"/>
                        </a:rPr>
                        <a:t> pour deux participants par société</a:t>
                      </a:r>
                      <a:endParaRPr kumimoji="0" lang="fr-FR" altLang="fr-FR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171450" marR="0" lvl="0" indent="-171450" algn="l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/>
                        <a:buChar char="q"/>
                        <a:tabLst/>
                        <a:defRPr/>
                      </a:pPr>
                      <a:r>
                        <a:rPr kumimoji="0" lang="fr-FR" alt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Calibri" pitchFamily="34" charset="0"/>
                          <a:cs typeface="Arial" charset="0"/>
                          <a:sym typeface="Wingdings"/>
                        </a:rPr>
                        <a:t>RDV B to G organisés par le Ministère de la défense indonésien et la mission de défense </a:t>
                      </a:r>
                    </a:p>
                    <a:p>
                      <a:pPr marL="171450" marR="0" lvl="0" indent="-171450" algn="l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/>
                        <a:buChar char="q"/>
                        <a:tabLst/>
                        <a:defRPr/>
                      </a:pPr>
                      <a:r>
                        <a:rPr kumimoji="0" lang="fr-FR" alt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Calibri" pitchFamily="34" charset="0"/>
                          <a:cs typeface="Arial" charset="0"/>
                        </a:rPr>
                        <a:t>RDV B to B acteurs privés du secteur de la défense organisés par Business France pour les entreprises des secteurs naval et terrestre, par le GIFAS pour les entreprises de l’aéronautique</a:t>
                      </a:r>
                    </a:p>
                    <a:p>
                      <a:pPr marL="171450" marR="0" lvl="0" indent="-171450" algn="l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/>
                        <a:buChar char="q"/>
                        <a:tabLst/>
                        <a:defRPr/>
                      </a:pPr>
                      <a:r>
                        <a:rPr kumimoji="0" lang="fr-FR" altLang="fr-FR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Calibri" pitchFamily="34" charset="0"/>
                          <a:cs typeface="Arial" charset="0"/>
                        </a:rPr>
                        <a:t>Visite des industriels locaux à Bandung (air, terre) ou Surabaya (mer)</a:t>
                      </a:r>
                    </a:p>
                  </a:txBody>
                  <a:tcPr marL="16800" marR="16800" marT="34199" marB="3419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2000 € HT</a:t>
                      </a:r>
                      <a:endParaRPr kumimoji="0" lang="fr-FR" altLang="fr-F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E2001A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2001A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2400 € TTC</a:t>
                      </a:r>
                      <a:endParaRPr kumimoji="0" lang="fr-FR" altLang="fr-F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E2001A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6800" marR="16800" marT="34199" marB="3419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3" name="Zone de texte 3"/>
          <p:cNvSpPr txBox="1"/>
          <p:nvPr/>
        </p:nvSpPr>
        <p:spPr bwMode="auto">
          <a:xfrm>
            <a:off x="50800" y="2142307"/>
            <a:ext cx="6856413" cy="327025"/>
          </a:xfrm>
          <a:prstGeom prst="rect">
            <a:avLst/>
          </a:prstGeom>
          <a:solidFill>
            <a:srgbClr val="B1C2D7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36000" rIns="0" bIns="36000" anchor="ctr"/>
          <a:lstStyle>
            <a:lvl1pPr marL="269875" eaLnBrk="0" hangingPunct="0">
              <a:spcBef>
                <a:spcPct val="20000"/>
              </a:spcBef>
              <a:buChar char="•"/>
              <a:tabLst>
                <a:tab pos="6750050" algn="r"/>
              </a:tabLst>
              <a:defRPr sz="31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04850" indent="-269875" eaLnBrk="0" hangingPunct="0">
              <a:spcBef>
                <a:spcPct val="20000"/>
              </a:spcBef>
              <a:buChar char="–"/>
              <a:tabLst>
                <a:tab pos="6750050" algn="r"/>
              </a:tabLst>
              <a:defRPr sz="26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084263" indent="-214313" eaLnBrk="0" hangingPunct="0">
              <a:spcBef>
                <a:spcPct val="20000"/>
              </a:spcBef>
              <a:buChar char="•"/>
              <a:tabLst>
                <a:tab pos="6750050" algn="r"/>
              </a:tabLst>
              <a:defRPr sz="22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517650" indent="-214313" eaLnBrk="0" hangingPunct="0">
              <a:spcBef>
                <a:spcPct val="20000"/>
              </a:spcBef>
              <a:buChar char="–"/>
              <a:tabLst>
                <a:tab pos="6750050" algn="r"/>
              </a:tabLst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1952625" indent="-214313" eaLnBrk="0" hangingPunct="0">
              <a:spcBef>
                <a:spcPct val="20000"/>
              </a:spcBef>
              <a:buChar char="»"/>
              <a:tabLst>
                <a:tab pos="6750050" algn="r"/>
              </a:tabLst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409825" indent="-214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750050" algn="r"/>
              </a:tabLst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867025" indent="-214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750050" algn="r"/>
              </a:tabLst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324225" indent="-214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750050" algn="r"/>
              </a:tabLst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781425" indent="-2143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6750050" algn="r"/>
              </a:tabLst>
              <a:defRPr sz="20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00" dirty="0">
                <a:solidFill>
                  <a:srgbClr val="0070C0"/>
                </a:solidFill>
                <a:latin typeface="Verdana" pitchFamily="34" charset="0"/>
              </a:rPr>
              <a:t>NOTRE OFFRE</a:t>
            </a:r>
            <a:r>
              <a:rPr lang="fr-FR" altLang="fr-FR" sz="1700" dirty="0">
                <a:solidFill>
                  <a:srgbClr val="FFFFFF"/>
                </a:solidFill>
                <a:ea typeface="Calibri" pitchFamily="34" charset="0"/>
                <a:cs typeface="Times New Roman" pitchFamily="18" charset="0"/>
              </a:rPr>
              <a:t>	</a:t>
            </a:r>
            <a:r>
              <a:rPr lang="fr-FR" altLang="fr-FR" sz="1200" dirty="0">
                <a:solidFill>
                  <a:srgbClr val="0070C0"/>
                </a:solidFill>
                <a:latin typeface="Verdana" pitchFamily="34" charset="0"/>
              </a:rPr>
              <a:t>Date limite d’inscription : </a:t>
            </a:r>
            <a:r>
              <a:rPr lang="fr-FR" altLang="fr-FR" sz="1200" dirty="0">
                <a:solidFill>
                  <a:srgbClr val="FF0000"/>
                </a:solidFill>
                <a:latin typeface="Verdana" pitchFamily="34" charset="0"/>
              </a:rPr>
              <a:t>1</a:t>
            </a:r>
            <a:r>
              <a:rPr lang="fr-FR" altLang="fr-FR" sz="1200" baseline="30000" dirty="0">
                <a:solidFill>
                  <a:srgbClr val="FF0000"/>
                </a:solidFill>
                <a:latin typeface="Verdana" pitchFamily="34" charset="0"/>
              </a:rPr>
              <a:t>er</a:t>
            </a:r>
            <a:r>
              <a:rPr lang="fr-FR" altLang="fr-FR" sz="1200" dirty="0">
                <a:solidFill>
                  <a:srgbClr val="FF0000"/>
                </a:solidFill>
                <a:latin typeface="Verdana" pitchFamily="34" charset="0"/>
              </a:rPr>
              <a:t> octobre 2019</a:t>
            </a:r>
          </a:p>
        </p:txBody>
      </p:sp>
      <p:sp>
        <p:nvSpPr>
          <p:cNvPr id="34" name="Zone de texte 19"/>
          <p:cNvSpPr txBox="1"/>
          <p:nvPr/>
        </p:nvSpPr>
        <p:spPr bwMode="auto">
          <a:xfrm>
            <a:off x="58738" y="3870499"/>
            <a:ext cx="6848475" cy="358775"/>
          </a:xfrm>
          <a:prstGeom prst="rect">
            <a:avLst/>
          </a:prstGeom>
          <a:solidFill>
            <a:srgbClr val="B1C2D7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36000" rIns="0" bIns="36000" anchor="ctr"/>
          <a:lstStyle/>
          <a:p>
            <a:pPr marL="270510">
              <a:spcAft>
                <a:spcPts val="0"/>
              </a:spcAft>
              <a:defRPr/>
            </a:pPr>
            <a:r>
              <a:rPr lang="fr-FR" sz="1300" dirty="0">
                <a:solidFill>
                  <a:srgbClr val="0070C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 SERVICES COMPLÉMENTAIRES</a:t>
            </a:r>
          </a:p>
        </p:txBody>
      </p:sp>
      <p:graphicFrame>
        <p:nvGraphicFramePr>
          <p:cNvPr id="36" name="Tableau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950183"/>
              </p:ext>
            </p:extLst>
          </p:nvPr>
        </p:nvGraphicFramePr>
        <p:xfrm>
          <a:off x="73868" y="4229274"/>
          <a:ext cx="6838950" cy="517328"/>
        </p:xfrm>
        <a:graphic>
          <a:graphicData uri="http://schemas.openxmlformats.org/drawingml/2006/table">
            <a:tbl>
              <a:tblPr/>
              <a:tblGrid>
                <a:gridCol w="59421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6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7328"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l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Participant supplémentaire (prix par participant) – au-delà de deux participants par société</a:t>
                      </a:r>
                      <a:endParaRPr kumimoji="0" lang="fr-FR" altLang="fr-F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6800" marR="16800" marT="34199" marB="3419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433388" eaLnBrk="0" hangingPunct="0">
                        <a:spcBef>
                          <a:spcPct val="20000"/>
                        </a:spcBef>
                        <a:defRPr sz="27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1pPr>
                      <a:lvl2pPr marL="433388" defTabSz="433388" eaLnBrk="0" hangingPunct="0">
                        <a:spcBef>
                          <a:spcPct val="20000"/>
                        </a:spcBef>
                        <a:defRPr sz="22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2pPr>
                      <a:lvl3pPr marL="868363" defTabSz="433388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3pPr>
                      <a:lvl4pPr marL="1301750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4pPr>
                      <a:lvl5pPr marL="1736725" defTabSz="433388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5pPr>
                      <a:lvl6pPr marL="21939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6pPr>
                      <a:lvl7pPr marL="26511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7pPr>
                      <a:lvl8pPr marL="31083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8pPr>
                      <a:lvl9pPr marL="3565525" indent="-22225" defTabSz="433388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34" charset="-128"/>
                        </a:defRPr>
                      </a:lvl9pPr>
                    </a:lstStyle>
                    <a:p>
                      <a:pPr marL="0" marR="0" lvl="0" indent="0" algn="ctr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200 € HT</a:t>
                      </a:r>
                      <a:endParaRPr kumimoji="0" lang="fr-FR" altLang="fr-F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E2001A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433388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altLang="fr-FR" sz="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E2001A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240 € TTC</a:t>
                      </a:r>
                      <a:endParaRPr kumimoji="0" lang="fr-FR" altLang="fr-FR" sz="1000" b="1" i="0" u="none" strike="noStrike" cap="none" normalizeH="0" baseline="0" dirty="0">
                        <a:ln>
                          <a:noFill/>
                        </a:ln>
                        <a:solidFill>
                          <a:srgbClr val="E2001A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6800" marR="16800" marT="34199" marB="3419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1C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cxnSp>
        <p:nvCxnSpPr>
          <p:cNvPr id="4" name="Connecteur droit 3"/>
          <p:cNvCxnSpPr/>
          <p:nvPr/>
        </p:nvCxnSpPr>
        <p:spPr bwMode="auto">
          <a:xfrm>
            <a:off x="58738" y="2469332"/>
            <a:ext cx="6848475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09" y="8160097"/>
            <a:ext cx="1470025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0206" y="1133104"/>
            <a:ext cx="1365250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241" y="5094635"/>
            <a:ext cx="23844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-17933"/>
            <a:ext cx="720566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50219"/>
            <a:ext cx="6432550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168402" y="1134195"/>
            <a:ext cx="4032448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/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Inscription avant</a:t>
            </a:r>
          </a:p>
          <a:p>
            <a:pPr algn="ctr" eaLnBrk="0" hangingPunct="0"/>
            <a:r>
              <a:rPr lang="fr-F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1</a:t>
            </a:r>
            <a:r>
              <a:rPr lang="fr-FR" sz="2000" baseline="30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</a:t>
            </a:r>
            <a:r>
              <a:rPr lang="fr-F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octobre 2019</a:t>
            </a:r>
          </a:p>
          <a:p>
            <a:pPr algn="ctr" eaLnBrk="0" hangingPunct="0"/>
            <a:r>
              <a:rPr lang="fr-FR" sz="1300" b="0" dirty="0">
                <a:solidFill>
                  <a:srgbClr val="3CC9D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Confirmez dès à présent votre</a:t>
            </a:r>
          </a:p>
          <a:p>
            <a:pPr algn="ctr" eaLnBrk="0" hangingPunct="0"/>
            <a:r>
              <a:rPr lang="fr-FR" sz="1300" b="0" dirty="0">
                <a:solidFill>
                  <a:srgbClr val="3CC9D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participation en retournant </a:t>
            </a:r>
            <a:r>
              <a:rPr lang="fr-FR" sz="1300" dirty="0">
                <a:solidFill>
                  <a:srgbClr val="3CC9D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 bulletin d’inscription</a:t>
            </a:r>
            <a:r>
              <a:rPr lang="fr-FR" sz="1300" b="0" dirty="0">
                <a:solidFill>
                  <a:srgbClr val="3CC9D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ainsi que </a:t>
            </a:r>
            <a:r>
              <a:rPr lang="fr-FR" sz="1300" dirty="0">
                <a:solidFill>
                  <a:srgbClr val="3CC9D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l’engagement de participation financier</a:t>
            </a:r>
            <a:r>
              <a:rPr lang="fr-FR" sz="1300" b="0" dirty="0">
                <a:solidFill>
                  <a:srgbClr val="3CC9D0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 e-mail à :</a:t>
            </a:r>
          </a:p>
          <a:p>
            <a:pPr algn="ctr" eaLnBrk="0" hangingPunct="0"/>
            <a:r>
              <a:rPr lang="fr-FR" sz="13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julien.couchouron@businessfrance.fr</a:t>
            </a:r>
          </a:p>
          <a:p>
            <a:pPr algn="ctr" eaLnBrk="0" hangingPunct="0"/>
            <a:endParaRPr lang="fr-FR" sz="13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Groupe 5"/>
          <p:cNvGrpSpPr>
            <a:grpSpLocks/>
          </p:cNvGrpSpPr>
          <p:nvPr/>
        </p:nvGrpSpPr>
        <p:grpSpPr bwMode="auto">
          <a:xfrm>
            <a:off x="90081" y="3222427"/>
            <a:ext cx="3619500" cy="3168353"/>
            <a:chOff x="371063" y="2006246"/>
            <a:chExt cx="3600000" cy="2010312"/>
          </a:xfrm>
        </p:grpSpPr>
        <p:sp>
          <p:nvSpPr>
            <p:cNvPr id="8" name="Rectangle 125"/>
            <p:cNvSpPr>
              <a:spLocks noChangeArrowheads="1"/>
            </p:cNvSpPr>
            <p:nvPr/>
          </p:nvSpPr>
          <p:spPr bwMode="auto">
            <a:xfrm>
              <a:off x="473505" y="2006246"/>
              <a:ext cx="3497558" cy="321310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fr-FR">
                  <a:solidFill>
                    <a:schemeClr val="bg1"/>
                  </a:solidFill>
                </a:rPr>
                <a:t>En France</a:t>
              </a:r>
              <a:endParaRPr lang="fr-FR" altLang="fr-FR">
                <a:solidFill>
                  <a:schemeClr val="bg1"/>
                </a:solidFill>
              </a:endParaRPr>
            </a:p>
          </p:txBody>
        </p:sp>
        <p:sp>
          <p:nvSpPr>
            <p:cNvPr id="9" name="Rectangle 126"/>
            <p:cNvSpPr>
              <a:spLocks noChangeArrowheads="1"/>
            </p:cNvSpPr>
            <p:nvPr/>
          </p:nvSpPr>
          <p:spPr bwMode="auto">
            <a:xfrm>
              <a:off x="371063" y="2383775"/>
              <a:ext cx="3600000" cy="16327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tabLst>
                  <a:tab pos="180975" algn="l"/>
                </a:tabLst>
                <a:defRPr sz="31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1pPr>
              <a:lvl2pPr marL="704850" indent="-269875" eaLnBrk="0" hangingPunct="0">
                <a:spcBef>
                  <a:spcPct val="20000"/>
                </a:spcBef>
                <a:buChar char="–"/>
                <a:tabLst>
                  <a:tab pos="180975" algn="l"/>
                </a:tabLst>
                <a:defRPr sz="26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2pPr>
              <a:lvl3pPr marL="1084263" indent="-214313" eaLnBrk="0" hangingPunct="0">
                <a:spcBef>
                  <a:spcPct val="20000"/>
                </a:spcBef>
                <a:buChar char="•"/>
                <a:tabLst>
                  <a:tab pos="180975" algn="l"/>
                </a:tabLst>
                <a:defRPr sz="2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3pPr>
              <a:lvl4pPr marL="1517650" indent="-214313" eaLnBrk="0" hangingPunct="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4pPr>
              <a:lvl5pPr marL="1952625" indent="-214313" eaLnBrk="0" hangingPunct="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5pPr>
              <a:lvl6pPr marL="24098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6pPr>
              <a:lvl7pPr marL="28670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7pPr>
              <a:lvl8pPr marL="33242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8pPr>
              <a:lvl9pPr marL="3781425" indent="-214313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</a:defRPr>
              </a:lvl9pPr>
            </a:lstStyle>
            <a:p>
              <a:pPr eaLnBrk="1" hangingPunct="1">
                <a:spcBef>
                  <a:spcPct val="0"/>
                </a:spcBef>
                <a:buSzPct val="90000"/>
                <a:buFontTx/>
                <a:buNone/>
                <a:defRPr/>
              </a:pPr>
              <a:r>
                <a:rPr lang="fr-FR" altLang="fr-FR" sz="1300" dirty="0">
                  <a:solidFill>
                    <a:schemeClr val="accent2"/>
                  </a:solidFill>
                  <a:latin typeface="Arial Rounded MT Bold" panose="020F0704030504030204" pitchFamily="34" charset="0"/>
                  <a:ea typeface="ＭＳ Ｐゴシック" charset="-128"/>
                </a:rPr>
                <a:t>Direction générale de l’armement – DGA</a:t>
              </a:r>
            </a:p>
            <a:p>
              <a:pPr eaLnBrk="1" hangingPunct="1">
                <a:spcBef>
                  <a:spcPct val="0"/>
                </a:spcBef>
                <a:buSzPct val="90000"/>
                <a:buFontTx/>
                <a:buNone/>
                <a:defRPr/>
              </a:pPr>
              <a:r>
                <a:rPr lang="fr-FR" altLang="fr-FR" sz="1300" i="1" dirty="0">
                  <a:solidFill>
                    <a:schemeClr val="accent2"/>
                  </a:solidFill>
                  <a:latin typeface="Arial Rounded MT Bold" panose="020F0704030504030204" pitchFamily="34" charset="0"/>
                  <a:ea typeface="ＭＳ Ｐゴシック" charset="-128"/>
                </a:rPr>
                <a:t>Direction du développement international</a:t>
              </a:r>
            </a:p>
            <a:p>
              <a:pPr eaLnBrk="1" hangingPunct="1">
                <a:spcBef>
                  <a:spcPts val="600"/>
                </a:spcBef>
                <a:buSzPct val="90000"/>
                <a:buFontTx/>
                <a:buNone/>
              </a:pPr>
              <a:r>
                <a:rPr lang="fr-FR" altLang="fr-FR" sz="1300" dirty="0">
                  <a:latin typeface="Arial Rounded MT Bold" pitchFamily="34" charset="0"/>
                  <a:cs typeface="Arial" charset="0"/>
                </a:rPr>
                <a:t>CRC1 Philippe Graver</a:t>
              </a:r>
              <a:endParaRPr lang="fr-FR" altLang="fr-FR" sz="1100" dirty="0">
                <a:latin typeface="Arial Rounded MT Bold" pitchFamily="34" charset="0"/>
                <a:cs typeface="Arial" charset="0"/>
              </a:endParaRPr>
            </a:p>
            <a:p>
              <a:pPr eaLnBrk="1" hangingPunct="1">
                <a:spcBef>
                  <a:spcPct val="0"/>
                </a:spcBef>
                <a:buSzPct val="90000"/>
                <a:buFontTx/>
                <a:buNone/>
              </a:pPr>
              <a:r>
                <a:rPr lang="fr-FR" altLang="fr-FR" sz="1100" i="1" dirty="0">
                  <a:latin typeface="Arial Rounded MT Bold" pitchFamily="34" charset="0"/>
                  <a:cs typeface="Arial" charset="0"/>
                </a:rPr>
                <a:t>Chef de bureau Asie du sud-est</a:t>
              </a:r>
            </a:p>
            <a:p>
              <a:pPr eaLnBrk="1" hangingPunct="1">
                <a:spcBef>
                  <a:spcPts val="275"/>
                </a:spcBef>
                <a:spcAft>
                  <a:spcPts val="275"/>
                </a:spcAft>
                <a:buSzPct val="90000"/>
                <a:buNone/>
              </a:pPr>
              <a:r>
                <a:rPr lang="fr-FR" altLang="fr-FR" sz="1000" dirty="0">
                  <a:solidFill>
                    <a:schemeClr val="accent1">
                      <a:lumMod val="25000"/>
                    </a:schemeClr>
                  </a:solidFill>
                  <a:latin typeface="Arial Rounded MT Bold" pitchFamily="34" charset="0"/>
                  <a:cs typeface="Arial" charset="0"/>
                </a:rPr>
                <a:t>Tél. +33 (0)9 88 67 74 86 </a:t>
              </a:r>
              <a:r>
                <a:rPr lang="fr-FR" altLang="fr-FR" sz="1000" dirty="0">
                  <a:solidFill>
                    <a:srgbClr val="BBE0E3">
                      <a:lumMod val="25000"/>
                    </a:srgbClr>
                  </a:solidFill>
                  <a:latin typeface="Arial Rounded MT Bold" pitchFamily="34" charset="0"/>
                  <a:cs typeface="Arial" charset="0"/>
                </a:rPr>
                <a:t>– Port. +33 (0)6 85 46 30 70</a:t>
              </a:r>
              <a:endParaRPr lang="fr-FR" altLang="fr-FR" sz="1000" dirty="0">
                <a:solidFill>
                  <a:schemeClr val="accent1">
                    <a:lumMod val="25000"/>
                  </a:schemeClr>
                </a:solidFill>
                <a:latin typeface="Arial Rounded MT Bold" pitchFamily="34" charset="0"/>
                <a:cs typeface="Arial" charset="0"/>
              </a:endParaRPr>
            </a:p>
            <a:p>
              <a:pPr eaLnBrk="1" hangingPunct="1">
                <a:spcBef>
                  <a:spcPct val="0"/>
                </a:spcBef>
                <a:buSzPct val="90000"/>
                <a:buNone/>
                <a:tabLst/>
              </a:pPr>
              <a:r>
                <a:rPr lang="fr-FR" altLang="fr-FR" sz="1000" dirty="0">
                  <a:solidFill>
                    <a:srgbClr val="002060"/>
                  </a:solidFill>
                  <a:latin typeface="Arial Rounded MT Bold" pitchFamily="34" charset="0"/>
                  <a:cs typeface="Arial" charset="0"/>
                </a:rPr>
                <a:t>philippe.graver@intradef.gouv.fr</a:t>
              </a:r>
              <a:endParaRPr lang="fr-FR" altLang="fr-FR" sz="1000" dirty="0">
                <a:solidFill>
                  <a:srgbClr val="002060"/>
                </a:solidFill>
                <a:latin typeface="Arial Rounded MT Bold" pitchFamily="34" charset="0"/>
                <a:cs typeface="Arial" charset="0"/>
                <a:hlinkClick r:id="rId5"/>
              </a:endParaRPr>
            </a:p>
            <a:p>
              <a:pPr lvl="0" eaLnBrk="1" hangingPunct="1">
                <a:spcBef>
                  <a:spcPts val="600"/>
                </a:spcBef>
                <a:buSzPct val="90000"/>
                <a:buNone/>
                <a:tabLst/>
              </a:pPr>
              <a:endParaRPr lang="fr-FR" altLang="fr-FR" sz="800" dirty="0">
                <a:solidFill>
                  <a:srgbClr val="000000"/>
                </a:solidFill>
                <a:latin typeface="Arial Rounded MT Bold" pitchFamily="34" charset="0"/>
                <a:cs typeface="Arial" charset="0"/>
              </a:endParaRPr>
            </a:p>
            <a:p>
              <a:pPr lvl="0" eaLnBrk="1" hangingPunct="1">
                <a:spcBef>
                  <a:spcPts val="600"/>
                </a:spcBef>
                <a:buSzPct val="90000"/>
                <a:buNone/>
                <a:tabLst/>
              </a:pPr>
              <a:r>
                <a:rPr lang="fr-FR" altLang="fr-FR" sz="1300" dirty="0">
                  <a:solidFill>
                    <a:srgbClr val="000000"/>
                  </a:solidFill>
                  <a:latin typeface="Arial Rounded MT Bold" pitchFamily="34" charset="0"/>
                  <a:cs typeface="Arial" charset="0"/>
                </a:rPr>
                <a:t>Agnieszka </a:t>
              </a:r>
              <a:r>
                <a:rPr lang="fr-FR" altLang="fr-FR" sz="1300" dirty="0" err="1">
                  <a:solidFill>
                    <a:srgbClr val="000000"/>
                  </a:solidFill>
                  <a:latin typeface="Arial Rounded MT Bold" pitchFamily="34" charset="0"/>
                  <a:cs typeface="Arial" charset="0"/>
                </a:rPr>
                <a:t>Kasaty</a:t>
              </a:r>
              <a:r>
                <a:rPr lang="fr-FR" altLang="fr-FR" sz="1300" dirty="0">
                  <a:solidFill>
                    <a:srgbClr val="000000"/>
                  </a:solidFill>
                  <a:latin typeface="Arial Rounded MT Bold" pitchFamily="34" charset="0"/>
                  <a:cs typeface="Arial" charset="0"/>
                </a:rPr>
                <a:t> </a:t>
              </a:r>
              <a:endParaRPr lang="fr-FR" altLang="fr-FR" sz="1100" dirty="0">
                <a:solidFill>
                  <a:srgbClr val="000000"/>
                </a:solidFill>
                <a:latin typeface="Arial Rounded MT Bold" pitchFamily="34" charset="0"/>
                <a:cs typeface="Arial" charset="0"/>
              </a:endParaRPr>
            </a:p>
            <a:p>
              <a:pPr lvl="0" eaLnBrk="1" hangingPunct="1">
                <a:spcBef>
                  <a:spcPct val="0"/>
                </a:spcBef>
                <a:buSzPct val="90000"/>
                <a:buNone/>
                <a:tabLst/>
              </a:pPr>
              <a:r>
                <a:rPr lang="fr-FR" altLang="fr-FR" sz="1100" i="1" dirty="0">
                  <a:solidFill>
                    <a:srgbClr val="000000"/>
                  </a:solidFill>
                  <a:latin typeface="Arial Rounded MT Bold" pitchFamily="34" charset="0"/>
                  <a:cs typeface="Arial" charset="0"/>
                </a:rPr>
                <a:t>Officier de zone Indonésie</a:t>
              </a:r>
            </a:p>
            <a:p>
              <a:pPr lvl="0" eaLnBrk="1" hangingPunct="1">
                <a:spcBef>
                  <a:spcPts val="275"/>
                </a:spcBef>
                <a:spcAft>
                  <a:spcPts val="275"/>
                </a:spcAft>
                <a:buSzPct val="90000"/>
                <a:buNone/>
                <a:tabLst/>
              </a:pPr>
              <a:r>
                <a:rPr lang="fr-FR" altLang="fr-FR" sz="1000" dirty="0">
                  <a:solidFill>
                    <a:srgbClr val="BBE0E3">
                      <a:lumMod val="25000"/>
                    </a:srgbClr>
                  </a:solidFill>
                  <a:latin typeface="Arial Rounded MT Bold" pitchFamily="34" charset="0"/>
                  <a:cs typeface="Arial" charset="0"/>
                </a:rPr>
                <a:t>Tél. +33 (0)9 88 67 74 98 – Port. +33 (0)6 38 95 22 99</a:t>
              </a:r>
            </a:p>
            <a:p>
              <a:pPr lvl="0" eaLnBrk="1" hangingPunct="1">
                <a:spcBef>
                  <a:spcPct val="0"/>
                </a:spcBef>
                <a:buSzPct val="90000"/>
                <a:buNone/>
                <a:tabLst/>
              </a:pPr>
              <a:r>
                <a:rPr lang="fr-FR" altLang="fr-FR" sz="1000" dirty="0">
                  <a:solidFill>
                    <a:srgbClr val="002060"/>
                  </a:solidFill>
                  <a:latin typeface="Arial Rounded MT Bold" pitchFamily="34" charset="0"/>
                  <a:cs typeface="Arial" charset="0"/>
                </a:rPr>
                <a:t>agnieszka.kasaty@intradef.gouv.fr</a:t>
              </a:r>
            </a:p>
            <a:p>
              <a:pPr eaLnBrk="1" hangingPunct="1">
                <a:spcBef>
                  <a:spcPct val="0"/>
                </a:spcBef>
                <a:buSzPct val="90000"/>
                <a:buNone/>
              </a:pPr>
              <a:endParaRPr lang="fr-FR" altLang="fr-FR" sz="1000" dirty="0">
                <a:solidFill>
                  <a:srgbClr val="002060"/>
                </a:solidFill>
                <a:latin typeface="Arial Rounded MT Bold" pitchFamily="34" charset="0"/>
                <a:cs typeface="Arial" charset="0"/>
              </a:endParaRPr>
            </a:p>
          </p:txBody>
        </p:sp>
      </p:grpSp>
      <p:grpSp>
        <p:nvGrpSpPr>
          <p:cNvPr id="10" name="Groupe 2"/>
          <p:cNvGrpSpPr>
            <a:grpSpLocks/>
          </p:cNvGrpSpPr>
          <p:nvPr/>
        </p:nvGrpSpPr>
        <p:grpSpPr bwMode="auto">
          <a:xfrm>
            <a:off x="3597275" y="4302549"/>
            <a:ext cx="3496369" cy="2998724"/>
            <a:chOff x="3995140" y="6183065"/>
            <a:chExt cx="3205760" cy="3181306"/>
          </a:xfrm>
        </p:grpSpPr>
        <p:sp>
          <p:nvSpPr>
            <p:cNvPr id="11" name="Rectangle 69"/>
            <p:cNvSpPr>
              <a:spLocks noChangeArrowheads="1"/>
            </p:cNvSpPr>
            <p:nvPr/>
          </p:nvSpPr>
          <p:spPr bwMode="auto">
            <a:xfrm>
              <a:off x="3995140" y="6686940"/>
              <a:ext cx="3205760" cy="26774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" pitchFamily="34" charset="0"/>
                  <a:ea typeface="ＭＳ Ｐゴシック" charset="-128"/>
                </a:defRPr>
              </a:lvl9pPr>
            </a:lstStyle>
            <a:p>
              <a:pPr eaLnBrk="1" hangingPunct="1">
                <a:defRPr/>
              </a:pPr>
              <a:endParaRPr lang="fr-FR" altLang="fr-FR" sz="600" dirty="0">
                <a:latin typeface="Arial Rounded MT Bold" panose="020F0704030504030204" pitchFamily="34" charset="0"/>
              </a:endParaRPr>
            </a:p>
            <a:p>
              <a:pPr eaLnBrk="1" hangingPunct="1">
                <a:defRPr/>
              </a:pPr>
              <a:r>
                <a:rPr lang="fr-FR" altLang="fr-FR" sz="1300" dirty="0">
                  <a:solidFill>
                    <a:schemeClr val="accent2"/>
                  </a:solidFill>
                  <a:latin typeface="Arial Rounded MT Bold" panose="020F0704030504030204" pitchFamily="34" charset="0"/>
                </a:rPr>
                <a:t>Mission de Défense</a:t>
              </a:r>
            </a:p>
            <a:p>
              <a:pPr eaLnBrk="1" hangingPunct="1">
                <a:defRPr/>
              </a:pPr>
              <a:endParaRPr lang="en-US" altLang="fr-FR" sz="800" dirty="0">
                <a:latin typeface="Arial Rounded MT Bold" panose="020F0704030504030204" pitchFamily="34" charset="0"/>
              </a:endParaRPr>
            </a:p>
            <a:p>
              <a:pPr eaLnBrk="1" hangingPunct="1">
                <a:defRPr/>
              </a:pPr>
              <a:r>
                <a:rPr lang="en-US" altLang="fr-FR" sz="1200" dirty="0">
                  <a:latin typeface="Arial Rounded MT Bold" panose="020F0704030504030204" pitchFamily="34" charset="0"/>
                </a:rPr>
                <a:t>ICETA Thierry Thuillier</a:t>
              </a:r>
            </a:p>
            <a:p>
              <a:pPr eaLnBrk="1" hangingPunct="1">
                <a:defRPr/>
              </a:pPr>
              <a:r>
                <a:rPr lang="en-US" altLang="fr-FR" sz="1200" i="1" dirty="0">
                  <a:latin typeface="Arial Rounded MT Bold" panose="020F0704030504030204" pitchFamily="34" charset="0"/>
                </a:rPr>
                <a:t>Attach</a:t>
              </a:r>
              <a:r>
                <a:rPr lang="fr-FR" altLang="fr-FR" sz="1200" i="1" dirty="0">
                  <a:latin typeface="Arial Rounded MT Bold" panose="020F0704030504030204" pitchFamily="34" charset="0"/>
                </a:rPr>
                <a:t>é</a:t>
              </a:r>
              <a:r>
                <a:rPr lang="en-US" altLang="fr-FR" sz="1200" i="1" dirty="0">
                  <a:latin typeface="Arial Rounded MT Bold" panose="020F0704030504030204" pitchFamily="34" charset="0"/>
                </a:rPr>
                <a:t> de d</a:t>
              </a:r>
              <a:r>
                <a:rPr lang="fr-FR" altLang="fr-FR" sz="1200" i="1" dirty="0">
                  <a:latin typeface="Arial Rounded MT Bold" panose="020F0704030504030204" pitchFamily="34" charset="0"/>
                </a:rPr>
                <a:t>é</a:t>
              </a:r>
              <a:r>
                <a:rPr lang="en-US" altLang="fr-FR" sz="1200" i="1" dirty="0" err="1">
                  <a:latin typeface="Arial Rounded MT Bold" panose="020F0704030504030204" pitchFamily="34" charset="0"/>
                </a:rPr>
                <a:t>fense</a:t>
              </a:r>
              <a:r>
                <a:rPr lang="en-US" altLang="fr-FR" sz="1200" i="1" dirty="0">
                  <a:latin typeface="Arial Rounded MT Bold" panose="020F0704030504030204" pitchFamily="34" charset="0"/>
                </a:rPr>
                <a:t> </a:t>
              </a:r>
              <a:r>
                <a:rPr lang="en-US" altLang="fr-FR" sz="1200" i="1" dirty="0" err="1">
                  <a:latin typeface="Arial Rounded MT Bold" panose="020F0704030504030204" pitchFamily="34" charset="0"/>
                </a:rPr>
                <a:t>adjoint</a:t>
              </a:r>
              <a:r>
                <a:rPr lang="en-US" altLang="fr-FR" sz="1200" i="1" dirty="0">
                  <a:latin typeface="Arial Rounded MT Bold" panose="020F0704030504030204" pitchFamily="34" charset="0"/>
                </a:rPr>
                <a:t> </a:t>
              </a:r>
              <a:r>
                <a:rPr lang="en-US" altLang="fr-FR" sz="1200" i="1" dirty="0" err="1">
                  <a:latin typeface="Arial Rounded MT Bold" panose="020F0704030504030204" pitchFamily="34" charset="0"/>
                </a:rPr>
                <a:t>armement</a:t>
              </a:r>
              <a:endParaRPr lang="en-US" altLang="fr-FR" sz="1200" i="1" dirty="0">
                <a:latin typeface="Arial Rounded MT Bold" panose="020F0704030504030204" pitchFamily="34" charset="0"/>
              </a:endParaRPr>
            </a:p>
            <a:p>
              <a:pPr eaLnBrk="1" hangingPunct="1">
                <a:lnSpc>
                  <a:spcPct val="90000"/>
                </a:lnSpc>
                <a:spcBef>
                  <a:spcPts val="275"/>
                </a:spcBef>
                <a:spcAft>
                  <a:spcPts val="275"/>
                </a:spcAft>
                <a:buSzPct val="90000"/>
                <a:tabLst>
                  <a:tab pos="180975" algn="l"/>
                </a:tabLst>
                <a:defRPr/>
              </a:pPr>
              <a:r>
                <a:rPr lang="fr-FR" altLang="fr-FR" sz="1000" dirty="0">
                  <a:solidFill>
                    <a:schemeClr val="accent1">
                      <a:lumMod val="25000"/>
                    </a:schemeClr>
                  </a:solidFill>
                  <a:latin typeface="Arial Rounded MT Bold" pitchFamily="34" charset="0"/>
                  <a:ea typeface="ＭＳ Ｐゴシック" pitchFamily="34" charset="-128"/>
                  <a:cs typeface="Arial" charset="0"/>
                </a:rPr>
                <a:t>Tél. + 62 21 23 5 5 76 81 - Port. +62 855 1436 503</a:t>
              </a:r>
            </a:p>
            <a:p>
              <a:pPr eaLnBrk="1" hangingPunct="1">
                <a:lnSpc>
                  <a:spcPct val="90000"/>
                </a:lnSpc>
                <a:spcBef>
                  <a:spcPts val="275"/>
                </a:spcBef>
                <a:spcAft>
                  <a:spcPts val="275"/>
                </a:spcAft>
                <a:buSzPct val="90000"/>
                <a:tabLst>
                  <a:tab pos="180975" algn="l"/>
                </a:tabLst>
                <a:defRPr/>
              </a:pPr>
              <a:r>
                <a:rPr lang="en-US" altLang="fr-FR" sz="1000" dirty="0">
                  <a:solidFill>
                    <a:srgbClr val="002060"/>
                  </a:solidFill>
                  <a:latin typeface="Arial Rounded MT Bold" pitchFamily="34" charset="0"/>
                  <a:ea typeface="ＭＳ Ｐゴシック" pitchFamily="34" charset="-128"/>
                  <a:cs typeface="Arial" charset="0"/>
                </a:rPr>
                <a:t>thierry.thuillier@diplomatie.gouv.fr </a:t>
              </a:r>
              <a:endParaRPr lang="fr-FR" altLang="fr-FR" sz="1000" dirty="0">
                <a:solidFill>
                  <a:srgbClr val="002060"/>
                </a:solidFill>
                <a:latin typeface="Arial Rounded MT Bold" pitchFamily="34" charset="0"/>
                <a:ea typeface="ＭＳ Ｐゴシック" pitchFamily="34" charset="-128"/>
                <a:cs typeface="Arial" charset="0"/>
              </a:endParaRPr>
            </a:p>
            <a:p>
              <a:pPr eaLnBrk="1" hangingPunct="1">
                <a:defRPr/>
              </a:pPr>
              <a:endParaRPr lang="fr-FR" altLang="fr-FR" sz="1100" dirty="0">
                <a:solidFill>
                  <a:schemeClr val="accent2"/>
                </a:solidFill>
                <a:latin typeface="Arial Rounded MT Bold" panose="020F0704030504030204" pitchFamily="34" charset="0"/>
              </a:endParaRPr>
            </a:p>
            <a:p>
              <a:pPr eaLnBrk="1" hangingPunct="1">
                <a:defRPr/>
              </a:pPr>
              <a:r>
                <a:rPr lang="fr-FR" altLang="fr-FR" sz="1300" dirty="0">
                  <a:solidFill>
                    <a:schemeClr val="accent2"/>
                  </a:solidFill>
                  <a:latin typeface="Arial Rounded MT Bold" panose="020F0704030504030204" pitchFamily="34" charset="0"/>
                </a:rPr>
                <a:t>Business France</a:t>
              </a:r>
            </a:p>
            <a:p>
              <a:pPr eaLnBrk="1" hangingPunct="1">
                <a:defRPr/>
              </a:pPr>
              <a:br>
                <a:rPr lang="en-US" altLang="fr-FR" sz="300" dirty="0">
                  <a:solidFill>
                    <a:srgbClr val="002060"/>
                  </a:solidFill>
                  <a:latin typeface="Arial Rounded MT Bold" panose="020F0704030504030204" pitchFamily="34" charset="0"/>
                </a:rPr>
              </a:br>
              <a:r>
                <a:rPr lang="en-US" altLang="fr-FR" sz="1200" dirty="0" err="1">
                  <a:latin typeface="Arial Rounded MT Bold" panose="020F0704030504030204" pitchFamily="34" charset="0"/>
                </a:rPr>
                <a:t>Rachid</a:t>
              </a:r>
              <a:r>
                <a:rPr lang="en-US" altLang="fr-FR" sz="1200" dirty="0">
                  <a:latin typeface="Arial Rounded MT Bold" panose="020F0704030504030204" pitchFamily="34" charset="0"/>
                </a:rPr>
                <a:t> BOULAOUINE</a:t>
              </a:r>
            </a:p>
            <a:p>
              <a:pPr eaLnBrk="1" hangingPunct="1">
                <a:defRPr/>
              </a:pPr>
              <a:r>
                <a:rPr lang="fr-FR" altLang="fr-FR" sz="1200" i="1" dirty="0">
                  <a:latin typeface="Arial Rounded MT Bold" panose="020F0704030504030204" pitchFamily="34" charset="0"/>
                </a:rPr>
                <a:t>Directeur pays</a:t>
              </a:r>
              <a:endParaRPr lang="en-US" altLang="fr-FR" sz="1200" i="1" dirty="0">
                <a:latin typeface="Arial Rounded MT Bold" panose="020F0704030504030204" pitchFamily="34" charset="0"/>
              </a:endParaRPr>
            </a:p>
            <a:p>
              <a:pPr eaLnBrk="1" hangingPunct="1">
                <a:lnSpc>
                  <a:spcPct val="90000"/>
                </a:lnSpc>
                <a:spcBef>
                  <a:spcPts val="275"/>
                </a:spcBef>
                <a:spcAft>
                  <a:spcPts val="275"/>
                </a:spcAft>
                <a:buSzPct val="90000"/>
                <a:tabLst>
                  <a:tab pos="180975" algn="l"/>
                </a:tabLst>
                <a:defRPr/>
              </a:pPr>
              <a:r>
                <a:rPr lang="hu-HU" altLang="fr-FR" sz="1000" dirty="0">
                  <a:solidFill>
                    <a:schemeClr val="accent1">
                      <a:lumMod val="25000"/>
                    </a:schemeClr>
                  </a:solidFill>
                  <a:latin typeface="Arial Rounded MT Bold" pitchFamily="34" charset="0"/>
                  <a:ea typeface="ＭＳ Ｐゴシック" pitchFamily="34" charset="-128"/>
                  <a:cs typeface="Arial" charset="0"/>
                </a:rPr>
                <a:t>Tél. +6</a:t>
              </a:r>
              <a:r>
                <a:rPr lang="fr-FR" altLang="fr-FR" sz="1000" dirty="0">
                  <a:solidFill>
                    <a:schemeClr val="accent1">
                      <a:lumMod val="25000"/>
                    </a:schemeClr>
                  </a:solidFill>
                  <a:latin typeface="Arial Rounded MT Bold" pitchFamily="34" charset="0"/>
                  <a:ea typeface="ＭＳ Ｐゴシック" pitchFamily="34" charset="-128"/>
                  <a:cs typeface="Arial" charset="0"/>
                </a:rPr>
                <a:t>2 21 </a:t>
              </a:r>
              <a:r>
                <a:rPr lang="en-US" altLang="fr-FR" sz="1000" dirty="0">
                  <a:solidFill>
                    <a:schemeClr val="accent1">
                      <a:lumMod val="25000"/>
                    </a:schemeClr>
                  </a:solidFill>
                  <a:latin typeface="Arial Rounded MT Bold" pitchFamily="34" charset="0"/>
                  <a:ea typeface="ＭＳ Ｐゴシック" pitchFamily="34" charset="-128"/>
                  <a:cs typeface="Arial" charset="0"/>
                </a:rPr>
                <a:t>23 55 79 85</a:t>
              </a:r>
            </a:p>
            <a:p>
              <a:pPr eaLnBrk="1" hangingPunct="1">
                <a:defRPr/>
              </a:pPr>
              <a:r>
                <a:rPr lang="en-US" altLang="fr-FR" sz="1000" dirty="0">
                  <a:solidFill>
                    <a:srgbClr val="002060"/>
                  </a:solidFill>
                  <a:latin typeface="Arial Rounded MT Bold" pitchFamily="34" charset="0"/>
                  <a:ea typeface="ＭＳ Ｐゴシック" pitchFamily="34" charset="-128"/>
                  <a:cs typeface="Arial" charset="0"/>
                </a:rPr>
                <a:t>rachid.boulaouine@businessfrance.fr</a:t>
              </a:r>
            </a:p>
          </p:txBody>
        </p:sp>
        <p:sp>
          <p:nvSpPr>
            <p:cNvPr id="12" name="Rectangle 125"/>
            <p:cNvSpPr>
              <a:spLocks noChangeArrowheads="1"/>
            </p:cNvSpPr>
            <p:nvPr/>
          </p:nvSpPr>
          <p:spPr bwMode="auto">
            <a:xfrm>
              <a:off x="4064112" y="6183065"/>
              <a:ext cx="3063938" cy="470901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fr-FR" altLang="fr-FR">
                  <a:solidFill>
                    <a:schemeClr val="bg1"/>
                  </a:solidFill>
                  <a:latin typeface="Arial Rounded MT Bold" pitchFamily="34" charset="0"/>
                </a:rPr>
                <a:t>En Indonésie</a:t>
              </a:r>
            </a:p>
          </p:txBody>
        </p:sp>
      </p:grpSp>
      <p:graphicFrame>
        <p:nvGraphicFramePr>
          <p:cNvPr id="15" name="Object 74"/>
          <p:cNvGraphicFramePr>
            <a:graphicFrameLocks noChangeAspect="1"/>
          </p:cNvGraphicFramePr>
          <p:nvPr/>
        </p:nvGraphicFramePr>
        <p:xfrm>
          <a:off x="430654" y="9126746"/>
          <a:ext cx="624248" cy="6363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39" name="Picture" r:id="rId6" imgW="743741" imgH="762497" progId="Word.Picture.8">
                  <p:embed/>
                </p:oleObj>
              </mc:Choice>
              <mc:Fallback>
                <p:oleObj name="Picture" r:id="rId6" imgW="743741" imgH="762497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654" y="9126746"/>
                        <a:ext cx="624248" cy="6363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" name="Picture 6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290" y="8551019"/>
            <a:ext cx="1171823" cy="741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626" name="Picture 12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0" y="8226400"/>
            <a:ext cx="147002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634" name="Picture 13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337" y="8767043"/>
            <a:ext cx="2384425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2916543"/>
      </p:ext>
    </p:extLst>
  </p:cSld>
  <p:clrMapOvr>
    <a:masterClrMapping/>
  </p:clrMapOvr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5881</TotalTime>
  <Words>960</Words>
  <Application>Microsoft Office PowerPoint</Application>
  <PresentationFormat>Personnalisé</PresentationFormat>
  <Paragraphs>187</Paragraphs>
  <Slides>6</Slides>
  <Notes>1</Notes>
  <HiddenSlides>0</HiddenSlides>
  <MMClips>0</MMClips>
  <ScaleCrop>false</ScaleCrop>
  <HeadingPairs>
    <vt:vector size="8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4" baseType="lpstr">
      <vt:lpstr>Arial</vt:lpstr>
      <vt:lpstr>Arial Rounded MT Bold</vt:lpstr>
      <vt:lpstr>Calibri</vt:lpstr>
      <vt:lpstr>Times New Roman</vt:lpstr>
      <vt:lpstr>Verdana</vt:lpstr>
      <vt:lpstr>Wingdings</vt:lpstr>
      <vt:lpstr>Modèle par défaut</vt:lpstr>
      <vt:lpstr>Picture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Ministère de la Défense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SAINTAIMEHILAIREv</dc:creator>
  <cp:lastModifiedBy>COUCHOURON,Julien</cp:lastModifiedBy>
  <cp:revision>301</cp:revision>
  <cp:lastPrinted>2017-07-26T15:12:46Z</cp:lastPrinted>
  <dcterms:created xsi:type="dcterms:W3CDTF">2012-04-12T13:02:29Z</dcterms:created>
  <dcterms:modified xsi:type="dcterms:W3CDTF">2019-07-31T13:13:51Z</dcterms:modified>
</cp:coreProperties>
</file>