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89" r:id="rId2"/>
    <p:sldId id="282" r:id="rId3"/>
    <p:sldId id="270" r:id="rId4"/>
    <p:sldId id="283" r:id="rId5"/>
    <p:sldId id="284" r:id="rId6"/>
    <p:sldId id="287" r:id="rId7"/>
    <p:sldId id="265" r:id="rId8"/>
    <p:sldId id="286" r:id="rId9"/>
    <p:sldId id="288" r:id="rId1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EEE2DE"/>
    <a:srgbClr val="8C3B26"/>
    <a:srgbClr val="005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92"/>
    <p:restoredTop sz="94648"/>
  </p:normalViewPr>
  <p:slideViewPr>
    <p:cSldViewPr snapToGrid="0" snapToObjects="1">
      <p:cViewPr varScale="1">
        <p:scale>
          <a:sx n="107" d="100"/>
          <a:sy n="107" d="100"/>
        </p:scale>
        <p:origin x="568" y="1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EABB00-DAFC-4441-8406-EF8F40600C34}" type="datetimeFigureOut">
              <a:rPr lang="fr-FR" smtClean="0"/>
              <a:t>19/04/2019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1EB1B7-1B0C-F04E-AADB-52920E7DCB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9681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Roboto Medium" charset="0"/>
                <a:ea typeface="Roboto Medium" charset="0"/>
                <a:cs typeface="Roboto Medium" charset="0"/>
              </a:rPr>
              <a:t>A quelle stade de développement de l’entreprise ?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1EB1B7-1B0C-F04E-AADB-52920E7DCB3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0797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Cliquez pour modifier le style des sous-titres du masque</a:t>
            </a:r>
          </a:p>
        </p:txBody>
      </p:sp>
      <p:sp>
        <p:nvSpPr>
          <p:cNvPr id="28" name="Espace réservé de la date 27">
            <a:extLst>
              <a:ext uri="{FF2B5EF4-FFF2-40B4-BE49-F238E27FC236}">
                <a16:creationId xmlns:a16="http://schemas.microsoft.com/office/drawing/2014/main" id="{F2C80AFE-3829-2C47-80D3-20B0846D0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81FD8-8A9B-AA44-8614-72B97FBAA6ED}" type="datetimeFigureOut">
              <a:rPr lang="fr-FR" smtClean="0"/>
              <a:t>19/04/2019</a:t>
            </a:fld>
            <a:endParaRPr lang="fr-FR"/>
          </a:p>
        </p:txBody>
      </p:sp>
      <p:sp>
        <p:nvSpPr>
          <p:cNvPr id="29" name="Espace réservé du pied de page 28">
            <a:extLst>
              <a:ext uri="{FF2B5EF4-FFF2-40B4-BE49-F238E27FC236}">
                <a16:creationId xmlns:a16="http://schemas.microsoft.com/office/drawing/2014/main" id="{2709A2F9-9674-FF4F-A854-FE4E61561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81200" y="72707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30" name="Espace réservé du numéro de diapositive 29">
            <a:extLst>
              <a:ext uri="{FF2B5EF4-FFF2-40B4-BE49-F238E27FC236}">
                <a16:creationId xmlns:a16="http://schemas.microsoft.com/office/drawing/2014/main" id="{1C26C55F-4060-D34A-98A0-C086B6B3F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B6260-89C5-8541-BE67-3810591D9E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701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0785" y="268396"/>
            <a:ext cx="10515600" cy="1325563"/>
          </a:xfrm>
          <a:prstGeom prst="rect">
            <a:avLst/>
          </a:prstGeom>
        </p:spPr>
        <p:txBody>
          <a:bodyPr/>
          <a:lstStyle>
            <a:lvl1pPr fontAlgn="b">
              <a:defRPr/>
            </a:lvl1pPr>
          </a:lstStyle>
          <a:p>
            <a:r>
              <a:rPr lang="fr-FR" dirty="0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10785" y="1959084"/>
            <a:ext cx="10515600" cy="4351338"/>
          </a:xfrm>
        </p:spPr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7261125"/>
            <a:ext cx="2743200" cy="365125"/>
          </a:xfrm>
        </p:spPr>
        <p:txBody>
          <a:bodyPr/>
          <a:lstStyle/>
          <a:p>
            <a:fld id="{7E581FD8-8A9B-AA44-8614-72B97FBAA6ED}" type="datetimeFigureOut">
              <a:rPr lang="fr-FR" smtClean="0"/>
              <a:t>19/04/2019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1981200" y="726112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7261125"/>
            <a:ext cx="2743200" cy="365125"/>
          </a:xfrm>
        </p:spPr>
        <p:txBody>
          <a:bodyPr/>
          <a:lstStyle/>
          <a:p>
            <a:fld id="{59FB6260-89C5-8541-BE67-3810591D9E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7977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81FD8-8A9B-AA44-8614-72B97FBAA6ED}" type="datetimeFigureOut">
              <a:rPr lang="fr-FR" smtClean="0"/>
              <a:t>19/04/2019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1981200" y="72707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B6260-89C5-8541-BE67-3810591D9E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7070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81FD8-8A9B-AA44-8614-72B97FBAA6ED}" type="datetimeFigureOut">
              <a:rPr lang="fr-FR" smtClean="0"/>
              <a:t>19/04/2019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1981200" y="72707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B6260-89C5-8541-BE67-3810591D9E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858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 dirty="0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81FD8-8A9B-AA44-8614-72B97FBAA6ED}" type="datetimeFigureOut">
              <a:rPr lang="fr-FR" smtClean="0"/>
              <a:t>19/04/2019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1981200" y="72707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B6260-89C5-8541-BE67-3810591D9E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4534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81FD8-8A9B-AA44-8614-72B97FBAA6ED}" type="datetimeFigureOut">
              <a:rPr lang="fr-FR" smtClean="0"/>
              <a:t>19/04/2019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1981200" y="72707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B6260-89C5-8541-BE67-3810591D9E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963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81FD8-8A9B-AA44-8614-72B97FBAA6ED}" type="datetimeFigureOut">
              <a:rPr lang="fr-FR" smtClean="0"/>
              <a:t>19/04/2019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1981200" y="72707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B6260-89C5-8541-BE67-3810591D9E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839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81FD8-8A9B-AA44-8614-72B97FBAA6ED}" type="datetimeFigureOut">
              <a:rPr lang="fr-FR" smtClean="0"/>
              <a:t>19/04/2019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1981200" y="72707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B6260-89C5-8541-BE67-3810591D9E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99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81FD8-8A9B-AA44-8614-72B97FBAA6ED}" type="datetimeFigureOut">
              <a:rPr lang="fr-FR" smtClean="0"/>
              <a:t>19/04/2019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1981200" y="72707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B6260-89C5-8541-BE67-3810591D9E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4579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81FD8-8A9B-AA44-8614-72B97FBAA6ED}" type="datetimeFigureOut">
              <a:rPr lang="fr-FR" smtClean="0"/>
              <a:t>19/04/2019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1981200" y="72707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B6260-89C5-8541-BE67-3810591D9E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333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81FD8-8A9B-AA44-8614-72B97FBAA6ED}" type="datetimeFigureOut">
              <a:rPr lang="fr-FR" smtClean="0"/>
              <a:t>19/04/2019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1981200" y="72707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B6260-89C5-8541-BE67-3810591D9E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603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7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FD686120-AA80-CD4B-A9D2-2F4CCE6C7947}"/>
              </a:ext>
            </a:extLst>
          </p:cNvPr>
          <p:cNvSpPr/>
          <p:nvPr userDrawn="1"/>
        </p:nvSpPr>
        <p:spPr>
          <a:xfrm flipV="1">
            <a:off x="10313580" y="6238428"/>
            <a:ext cx="1878420" cy="619569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72707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581FD8-8A9B-AA44-8614-72B97FBAA6ED}" type="datetimeFigureOut">
              <a:rPr lang="fr-FR" smtClean="0"/>
              <a:t>19/04/2019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569960" y="72707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FB6260-89C5-8541-BE67-3810591D9E73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C7166FE-417A-F741-A5E9-696D3E3F54B6}"/>
              </a:ext>
            </a:extLst>
          </p:cNvPr>
          <p:cNvSpPr/>
          <p:nvPr userDrawn="1"/>
        </p:nvSpPr>
        <p:spPr>
          <a:xfrm flipV="1">
            <a:off x="-1" y="6238429"/>
            <a:ext cx="10313581" cy="619569"/>
          </a:xfrm>
          <a:prstGeom prst="rect">
            <a:avLst/>
          </a:prstGeom>
          <a:solidFill>
            <a:schemeClr val="tx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A6CEED52-D90B-DA47-A07C-7DBD1CE45962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495986" y="6328004"/>
            <a:ext cx="1525890" cy="415042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CCF9E265-49B9-C34B-8F45-1E0F158901AB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8821592" y="6273882"/>
            <a:ext cx="1332741" cy="543891"/>
          </a:xfrm>
          <a:prstGeom prst="rect">
            <a:avLst/>
          </a:prstGeom>
        </p:spPr>
      </p:pic>
      <p:cxnSp>
        <p:nvCxnSpPr>
          <p:cNvPr id="11" name="Connecteur droit 10">
            <a:extLst>
              <a:ext uri="{FF2B5EF4-FFF2-40B4-BE49-F238E27FC236}">
                <a16:creationId xmlns:a16="http://schemas.microsoft.com/office/drawing/2014/main" id="{0DB8D424-EE37-D345-8C80-272BA86E4B89}"/>
              </a:ext>
            </a:extLst>
          </p:cNvPr>
          <p:cNvCxnSpPr>
            <a:cxnSpLocks/>
          </p:cNvCxnSpPr>
          <p:nvPr userDrawn="1"/>
        </p:nvCxnSpPr>
        <p:spPr>
          <a:xfrm>
            <a:off x="8676285" y="6238430"/>
            <a:ext cx="0" cy="6195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AE61BA5E-19A5-3D45-B8CF-693CEE8A5C63}"/>
              </a:ext>
            </a:extLst>
          </p:cNvPr>
          <p:cNvGrpSpPr/>
          <p:nvPr userDrawn="1"/>
        </p:nvGrpSpPr>
        <p:grpSpPr>
          <a:xfrm>
            <a:off x="1637532" y="6276702"/>
            <a:ext cx="5968291" cy="506762"/>
            <a:chOff x="1531207" y="6276702"/>
            <a:chExt cx="5968291" cy="506762"/>
          </a:xfrm>
        </p:grpSpPr>
        <p:pic>
          <p:nvPicPr>
            <p:cNvPr id="13" name="Image 12">
              <a:extLst>
                <a:ext uri="{FF2B5EF4-FFF2-40B4-BE49-F238E27FC236}">
                  <a16:creationId xmlns:a16="http://schemas.microsoft.com/office/drawing/2014/main" id="{E9C75DAD-F19F-7546-9D2D-ED7F911D127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5"/>
            <a:stretch>
              <a:fillRect/>
            </a:stretch>
          </p:blipFill>
          <p:spPr>
            <a:xfrm>
              <a:off x="5821246" y="6434381"/>
              <a:ext cx="669638" cy="193238"/>
            </a:xfrm>
            <a:prstGeom prst="rect">
              <a:avLst/>
            </a:prstGeom>
          </p:spPr>
        </p:pic>
        <p:pic>
          <p:nvPicPr>
            <p:cNvPr id="14" name="Image 13">
              <a:extLst>
                <a:ext uri="{FF2B5EF4-FFF2-40B4-BE49-F238E27FC236}">
                  <a16:creationId xmlns:a16="http://schemas.microsoft.com/office/drawing/2014/main" id="{C70CC1E1-BBAA-7549-9352-10EFB2F7960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6"/>
            <a:stretch>
              <a:fillRect/>
            </a:stretch>
          </p:blipFill>
          <p:spPr>
            <a:xfrm>
              <a:off x="3604978" y="6332449"/>
              <a:ext cx="451015" cy="451015"/>
            </a:xfrm>
            <a:prstGeom prst="rect">
              <a:avLst/>
            </a:prstGeom>
          </p:spPr>
        </p:pic>
        <p:pic>
          <p:nvPicPr>
            <p:cNvPr id="15" name="Image 14">
              <a:extLst>
                <a:ext uri="{FF2B5EF4-FFF2-40B4-BE49-F238E27FC236}">
                  <a16:creationId xmlns:a16="http://schemas.microsoft.com/office/drawing/2014/main" id="{4F410A48-FE0A-D34A-8303-5ED0152825A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7"/>
            <a:stretch>
              <a:fillRect/>
            </a:stretch>
          </p:blipFill>
          <p:spPr>
            <a:xfrm>
              <a:off x="6833017" y="6400635"/>
              <a:ext cx="666481" cy="287919"/>
            </a:xfrm>
            <a:prstGeom prst="rect">
              <a:avLst/>
            </a:prstGeom>
          </p:spPr>
        </p:pic>
        <p:pic>
          <p:nvPicPr>
            <p:cNvPr id="16" name="Image 15">
              <a:extLst>
                <a:ext uri="{FF2B5EF4-FFF2-40B4-BE49-F238E27FC236}">
                  <a16:creationId xmlns:a16="http://schemas.microsoft.com/office/drawing/2014/main" id="{6BE1DA1D-E120-C542-AD03-108F00D92E8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8"/>
            <a:stretch>
              <a:fillRect/>
            </a:stretch>
          </p:blipFill>
          <p:spPr>
            <a:xfrm>
              <a:off x="1531207" y="6276702"/>
              <a:ext cx="627625" cy="428041"/>
            </a:xfrm>
            <a:prstGeom prst="rect">
              <a:avLst/>
            </a:prstGeom>
          </p:spPr>
        </p:pic>
        <p:pic>
          <p:nvPicPr>
            <p:cNvPr id="17" name="Image 16">
              <a:extLst>
                <a:ext uri="{FF2B5EF4-FFF2-40B4-BE49-F238E27FC236}">
                  <a16:creationId xmlns:a16="http://schemas.microsoft.com/office/drawing/2014/main" id="{73AF45D2-7F43-AD4B-AB3E-8DBB2FAA2AC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9"/>
            <a:stretch>
              <a:fillRect/>
            </a:stretch>
          </p:blipFill>
          <p:spPr>
            <a:xfrm>
              <a:off x="2715869" y="6434381"/>
              <a:ext cx="353878" cy="270362"/>
            </a:xfrm>
            <a:prstGeom prst="rect">
              <a:avLst/>
            </a:prstGeom>
          </p:spPr>
        </p:pic>
        <p:pic>
          <p:nvPicPr>
            <p:cNvPr id="18" name="Image 17">
              <a:extLst>
                <a:ext uri="{FF2B5EF4-FFF2-40B4-BE49-F238E27FC236}">
                  <a16:creationId xmlns:a16="http://schemas.microsoft.com/office/drawing/2014/main" id="{FD990741-190A-8E4C-860F-B283D94578A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0"/>
            <a:stretch>
              <a:fillRect/>
            </a:stretch>
          </p:blipFill>
          <p:spPr>
            <a:xfrm>
              <a:off x="4354502" y="6370364"/>
              <a:ext cx="1054822" cy="3181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19814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b="0" i="0" kern="1200" baseline="0">
          <a:solidFill>
            <a:schemeClr val="tx1"/>
          </a:solidFill>
          <a:latin typeface="+mj-lt"/>
          <a:ea typeface="Roboto Light" charset="0"/>
          <a:cs typeface="Roboto Light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.png"/><Relationship Id="rId7" Type="http://schemas.openxmlformats.org/officeDocument/2006/relationships/image" Target="../media/image13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g"/><Relationship Id="rId5" Type="http://schemas.openxmlformats.org/officeDocument/2006/relationships/image" Target="../media/image11.png"/><Relationship Id="rId10" Type="http://schemas.openxmlformats.org/officeDocument/2006/relationships/image" Target="../media/image1.png"/><Relationship Id="rId4" Type="http://schemas.openxmlformats.org/officeDocument/2006/relationships/image" Target="../media/image10.jpg"/><Relationship Id="rId9" Type="http://schemas.openxmlformats.org/officeDocument/2006/relationships/image" Target="../media/image15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5.png"/><Relationship Id="rId7" Type="http://schemas.openxmlformats.org/officeDocument/2006/relationships/image" Target="../media/image1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png"/><Relationship Id="rId10" Type="http://schemas.openxmlformats.org/officeDocument/2006/relationships/image" Target="../media/image36.png"/><Relationship Id="rId4" Type="http://schemas.openxmlformats.org/officeDocument/2006/relationships/image" Target="../media/image10.jpg"/><Relationship Id="rId9" Type="http://schemas.openxmlformats.org/officeDocument/2006/relationships/image" Target="../media/image15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37.png"/><Relationship Id="rId7" Type="http://schemas.openxmlformats.org/officeDocument/2006/relationships/image" Target="../media/image12.jpg"/><Relationship Id="rId2" Type="http://schemas.openxmlformats.org/officeDocument/2006/relationships/hyperlink" Target="mailto:veronique.delacasa@cnes.fr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.png"/><Relationship Id="rId5" Type="http://schemas.openxmlformats.org/officeDocument/2006/relationships/image" Target="../media/image10.jpg"/><Relationship Id="rId10" Type="http://schemas.openxmlformats.org/officeDocument/2006/relationships/image" Target="../media/image15.emf"/><Relationship Id="rId4" Type="http://schemas.openxmlformats.org/officeDocument/2006/relationships/image" Target="../media/image2.png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217032" y="1584238"/>
            <a:ext cx="3945835" cy="2394085"/>
          </a:xfrm>
        </p:spPr>
        <p:txBody>
          <a:bodyPr anchor="ctr" anchorCtr="0">
            <a:noAutofit/>
          </a:bodyPr>
          <a:lstStyle/>
          <a:p>
            <a:pPr algn="l"/>
            <a:r>
              <a:rPr lang="fr-FR" sz="4000" dirty="0">
                <a:solidFill>
                  <a:schemeClr val="bg1"/>
                </a:solidFill>
              </a:rPr>
              <a:t>Le visa pour</a:t>
            </a:r>
            <a:br>
              <a:rPr lang="fr-FR" sz="4000" dirty="0">
                <a:solidFill>
                  <a:schemeClr val="bg1"/>
                </a:solidFill>
              </a:rPr>
            </a:br>
            <a:r>
              <a:rPr lang="fr-FR" sz="4000" dirty="0">
                <a:solidFill>
                  <a:schemeClr val="bg1"/>
                </a:solidFill>
              </a:rPr>
              <a:t>un financement</a:t>
            </a:r>
            <a:br>
              <a:rPr lang="fr-FR" sz="4000" dirty="0">
                <a:solidFill>
                  <a:schemeClr val="bg1"/>
                </a:solidFill>
              </a:rPr>
            </a:br>
            <a:r>
              <a:rPr lang="fr-FR" sz="4000" dirty="0">
                <a:solidFill>
                  <a:schemeClr val="bg1"/>
                </a:solidFill>
              </a:rPr>
              <a:t>des start-ups</a:t>
            </a:r>
            <a:br>
              <a:rPr lang="fr-FR" sz="4000" dirty="0">
                <a:solidFill>
                  <a:schemeClr val="bg1"/>
                </a:solidFill>
              </a:rPr>
            </a:br>
            <a:r>
              <a:rPr lang="fr-FR" sz="4000" dirty="0">
                <a:solidFill>
                  <a:schemeClr val="bg1"/>
                </a:solidFill>
              </a:rPr>
              <a:t>technologiques</a:t>
            </a:r>
          </a:p>
        </p:txBody>
      </p:sp>
      <p:sp>
        <p:nvSpPr>
          <p:cNvPr id="5" name="Rectangle 4"/>
          <p:cNvSpPr/>
          <p:nvPr/>
        </p:nvSpPr>
        <p:spPr>
          <a:xfrm>
            <a:off x="4831882" y="1380011"/>
            <a:ext cx="6468173" cy="332018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4831882" y="4163299"/>
            <a:ext cx="2422497" cy="536896"/>
          </a:xfrm>
          <a:prstGeom prst="rect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5217032" y="4293247"/>
            <a:ext cx="1928925" cy="276999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fr-FR" sz="1200" dirty="0">
                <a:solidFill>
                  <a:schemeClr val="accent1"/>
                </a:solidFill>
                <a:ea typeface="Roboto Medium" charset="0"/>
                <a:cs typeface="Roboto Medium" charset="0"/>
              </a:rPr>
              <a:t>2 et 3 avril 2019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FAD26A6-A7D9-D84C-A41E-2CAD37602D50}"/>
              </a:ext>
            </a:extLst>
          </p:cNvPr>
          <p:cNvSpPr/>
          <p:nvPr/>
        </p:nvSpPr>
        <p:spPr>
          <a:xfrm>
            <a:off x="7254381" y="4163299"/>
            <a:ext cx="4026425" cy="536896"/>
          </a:xfrm>
          <a:prstGeom prst="rect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C5AAF8E9-092A-8F44-B391-8A75976D30C6}"/>
              </a:ext>
            </a:extLst>
          </p:cNvPr>
          <p:cNvSpPr txBox="1"/>
          <p:nvPr/>
        </p:nvSpPr>
        <p:spPr>
          <a:xfrm>
            <a:off x="7545684" y="4293247"/>
            <a:ext cx="3301988" cy="276999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fr-FR" sz="1200" dirty="0">
                <a:solidFill>
                  <a:schemeClr val="bg1"/>
                </a:solidFill>
                <a:ea typeface="Roboto Medium" charset="0"/>
                <a:cs typeface="Roboto Medium" charset="0"/>
              </a:rPr>
              <a:t>Véronique De La Casa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E206DB-F9D7-DA4E-9076-BE4EC5650857}"/>
              </a:ext>
            </a:extLst>
          </p:cNvPr>
          <p:cNvSpPr/>
          <p:nvPr/>
        </p:nvSpPr>
        <p:spPr>
          <a:xfrm>
            <a:off x="0" y="0"/>
            <a:ext cx="4812633" cy="6858000"/>
          </a:xfrm>
          <a:prstGeom prst="rect">
            <a:avLst/>
          </a:prstGeom>
          <a:blipFill dpi="0" rotWithShape="1">
            <a:blip r:embed="rId2">
              <a:alphaModFix amt="75000"/>
            </a:blip>
            <a:srcRect/>
            <a:tile tx="0" ty="0" sx="50000" sy="50000" flip="none" algn="tl"/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A27FEF5-19C4-DC45-9D68-F16F6CDAA5CA}"/>
              </a:ext>
            </a:extLst>
          </p:cNvPr>
          <p:cNvSpPr/>
          <p:nvPr/>
        </p:nvSpPr>
        <p:spPr>
          <a:xfrm>
            <a:off x="11280806" y="1380011"/>
            <a:ext cx="108424" cy="3320183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</a:t>
            </a:r>
          </a:p>
        </p:txBody>
      </p:sp>
      <p:pic>
        <p:nvPicPr>
          <p:cNvPr id="17" name="Image 16">
            <a:extLst>
              <a:ext uri="{FF2B5EF4-FFF2-40B4-BE49-F238E27FC236}">
                <a16:creationId xmlns:a16="http://schemas.microsoft.com/office/drawing/2014/main" id="{EDCC5EF8-1784-3F4D-ABCC-F3F1966825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847" y="1380010"/>
            <a:ext cx="4095073" cy="1671198"/>
          </a:xfrm>
          <a:prstGeom prst="rect">
            <a:avLst/>
          </a:prstGeom>
          <a:effectLst>
            <a:outerShdw blurRad="1143000" dist="431800" dir="2100000" algn="ctr" rotWithShape="0">
              <a:srgbClr val="000000">
                <a:alpha val="44000"/>
              </a:srgbClr>
            </a:outerShdw>
          </a:effec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29FC9753-DE3D-7445-8E00-CF0C157240FB}"/>
              </a:ext>
            </a:extLst>
          </p:cNvPr>
          <p:cNvSpPr/>
          <p:nvPr/>
        </p:nvSpPr>
        <p:spPr>
          <a:xfrm>
            <a:off x="756058" y="5955500"/>
            <a:ext cx="10640253" cy="909587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</a:t>
            </a:r>
          </a:p>
        </p:txBody>
      </p:sp>
      <p:pic>
        <p:nvPicPr>
          <p:cNvPr id="20" name="Image 19">
            <a:extLst>
              <a:ext uri="{FF2B5EF4-FFF2-40B4-BE49-F238E27FC236}">
                <a16:creationId xmlns:a16="http://schemas.microsoft.com/office/drawing/2014/main" id="{2ADBE91D-BC46-3748-B0C9-61EF04C2AA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5253" y="6237078"/>
            <a:ext cx="1075331" cy="311846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D7692E4A-0446-2D43-9A2D-45CF16946D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9757" y="6073840"/>
            <a:ext cx="708286" cy="708286"/>
          </a:xfrm>
          <a:prstGeom prst="rect">
            <a:avLst/>
          </a:prstGeom>
        </p:spPr>
      </p:pic>
      <p:pic>
        <p:nvPicPr>
          <p:cNvPr id="24" name="Image 23">
            <a:extLst>
              <a:ext uri="{FF2B5EF4-FFF2-40B4-BE49-F238E27FC236}">
                <a16:creationId xmlns:a16="http://schemas.microsoft.com/office/drawing/2014/main" id="{682FC0C5-DAE3-4844-A302-98BEA11DDB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18515" y="6202500"/>
            <a:ext cx="999344" cy="431717"/>
          </a:xfrm>
          <a:prstGeom prst="rect">
            <a:avLst/>
          </a:prstGeom>
        </p:spPr>
      </p:pic>
      <p:pic>
        <p:nvPicPr>
          <p:cNvPr id="26" name="Image 25">
            <a:extLst>
              <a:ext uri="{FF2B5EF4-FFF2-40B4-BE49-F238E27FC236}">
                <a16:creationId xmlns:a16="http://schemas.microsoft.com/office/drawing/2014/main" id="{8BC5D226-97DF-6449-91A4-EC54F669A8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1439" y="6135889"/>
            <a:ext cx="773287" cy="527523"/>
          </a:xfrm>
          <a:prstGeom prst="rect">
            <a:avLst/>
          </a:prstGeom>
        </p:spPr>
      </p:pic>
      <p:pic>
        <p:nvPicPr>
          <p:cNvPr id="30" name="Image 29">
            <a:extLst>
              <a:ext uri="{FF2B5EF4-FFF2-40B4-BE49-F238E27FC236}">
                <a16:creationId xmlns:a16="http://schemas.microsoft.com/office/drawing/2014/main" id="{D2716D48-7418-C441-9382-5469BE923D8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48074" y="6166140"/>
            <a:ext cx="1530417" cy="461655"/>
          </a:xfrm>
          <a:prstGeom prst="rect">
            <a:avLst/>
          </a:prstGeom>
        </p:spPr>
      </p:pic>
      <p:pic>
        <p:nvPicPr>
          <p:cNvPr id="31" name="Image 30">
            <a:extLst>
              <a:ext uri="{FF2B5EF4-FFF2-40B4-BE49-F238E27FC236}">
                <a16:creationId xmlns:a16="http://schemas.microsoft.com/office/drawing/2014/main" id="{636D0EED-F9EF-B847-934C-2E45D2851D5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56140" y="6221750"/>
            <a:ext cx="582041" cy="440080"/>
          </a:xfrm>
          <a:prstGeom prst="rect">
            <a:avLst/>
          </a:prstGeom>
        </p:spPr>
      </p:pic>
      <p:pic>
        <p:nvPicPr>
          <p:cNvPr id="33" name="Image 32">
            <a:extLst>
              <a:ext uri="{FF2B5EF4-FFF2-40B4-BE49-F238E27FC236}">
                <a16:creationId xmlns:a16="http://schemas.microsoft.com/office/drawing/2014/main" id="{A77EE70A-D249-6C48-B786-98988582DFA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17234" y="6175765"/>
            <a:ext cx="1633090" cy="444200"/>
          </a:xfrm>
          <a:prstGeom prst="rect">
            <a:avLst/>
          </a:prstGeom>
        </p:spPr>
      </p:pic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E70B5109-6B88-654C-AA07-FE42B41BD618}"/>
              </a:ext>
            </a:extLst>
          </p:cNvPr>
          <p:cNvCxnSpPr/>
          <p:nvPr/>
        </p:nvCxnSpPr>
        <p:spPr>
          <a:xfrm>
            <a:off x="9278755" y="5948412"/>
            <a:ext cx="0" cy="90958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48452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e 10">
            <a:extLst>
              <a:ext uri="{FF2B5EF4-FFF2-40B4-BE49-F238E27FC236}">
                <a16:creationId xmlns:a16="http://schemas.microsoft.com/office/drawing/2014/main" id="{9E27C66B-7111-9B4D-B711-43D5946452B8}"/>
              </a:ext>
            </a:extLst>
          </p:cNvPr>
          <p:cNvGrpSpPr/>
          <p:nvPr/>
        </p:nvGrpSpPr>
        <p:grpSpPr>
          <a:xfrm>
            <a:off x="1610194" y="854439"/>
            <a:ext cx="8996596" cy="4498298"/>
            <a:chOff x="1909997" y="809469"/>
            <a:chExt cx="8996596" cy="4498298"/>
          </a:xfrm>
          <a:effectLst>
            <a:outerShdw blurRad="952500" dist="292100" dir="2700000" algn="tl" rotWithShape="0">
              <a:prstClr val="black">
                <a:alpha val="20000"/>
              </a:prstClr>
            </a:outerShdw>
          </a:effectLst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A09B72C-2475-054E-974D-1017386E415F}"/>
                </a:ext>
              </a:extLst>
            </p:cNvPr>
            <p:cNvSpPr/>
            <p:nvPr/>
          </p:nvSpPr>
          <p:spPr>
            <a:xfrm>
              <a:off x="6408295" y="809469"/>
              <a:ext cx="4498298" cy="449829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60400" dist="38100" dir="2700000" algn="tl" rotWithShape="0">
                <a:prstClr val="black">
                  <a:alpha val="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A4625BD-06B1-4040-B366-4C6EF9CFF28A}"/>
                </a:ext>
              </a:extLst>
            </p:cNvPr>
            <p:cNvSpPr/>
            <p:nvPr/>
          </p:nvSpPr>
          <p:spPr>
            <a:xfrm>
              <a:off x="1909997" y="809469"/>
              <a:ext cx="4498298" cy="4498298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660400" dist="38100" dir="2700000" algn="tl" rotWithShape="0">
                <a:prstClr val="black">
                  <a:alpha val="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4" name="Titre 3">
            <a:extLst>
              <a:ext uri="{FF2B5EF4-FFF2-40B4-BE49-F238E27FC236}">
                <a16:creationId xmlns:a16="http://schemas.microsoft.com/office/drawing/2014/main" id="{CA4909BD-1207-DD41-A644-FB4AD5CBB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9066" y="2361816"/>
            <a:ext cx="2991786" cy="1483544"/>
          </a:xfrm>
        </p:spPr>
        <p:txBody>
          <a:bodyPr/>
          <a:lstStyle/>
          <a:p>
            <a:pPr algn="ctr"/>
            <a:r>
              <a:rPr lang="fr-FR" sz="5400" dirty="0"/>
              <a:t>Le chiffre à retenir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58E5B92-C982-C649-A617-812C89E386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92061" y="4655169"/>
            <a:ext cx="1324130" cy="501642"/>
          </a:xfrm>
          <a:prstGeom prst="rect">
            <a:avLst/>
          </a:prstGeom>
        </p:spPr>
      </p:pic>
      <p:sp>
        <p:nvSpPr>
          <p:cNvPr id="12" name="Titre 3">
            <a:extLst>
              <a:ext uri="{FF2B5EF4-FFF2-40B4-BE49-F238E27FC236}">
                <a16:creationId xmlns:a16="http://schemas.microsoft.com/office/drawing/2014/main" id="{AAB80C68-FCE9-C347-B44C-A6B65078BCA1}"/>
              </a:ext>
            </a:extLst>
          </p:cNvPr>
          <p:cNvSpPr txBox="1">
            <a:spLocks/>
          </p:cNvSpPr>
          <p:nvPr/>
        </p:nvSpPr>
        <p:spPr>
          <a:xfrm>
            <a:off x="6108492" y="1587280"/>
            <a:ext cx="4441459" cy="2757227"/>
          </a:xfrm>
          <a:prstGeom prst="rect">
            <a:avLst/>
          </a:prstGeom>
        </p:spPr>
        <p:txBody>
          <a:bodyPr/>
          <a:lstStyle>
            <a:lvl1pPr algn="l" defTabSz="914400" rtl="0" eaLnBrk="1" fontAlgn="b" latinLnBrk="0" hangingPunct="1">
              <a:lnSpc>
                <a:spcPct val="90000"/>
              </a:lnSpc>
              <a:spcBef>
                <a:spcPct val="0"/>
              </a:spcBef>
              <a:buNone/>
              <a:defRPr sz="3800" b="0" i="0" kern="1200" baseline="0">
                <a:solidFill>
                  <a:schemeClr val="tx1"/>
                </a:solidFill>
                <a:latin typeface="+mj-lt"/>
                <a:ea typeface="Roboto Light" charset="0"/>
                <a:cs typeface="Roboto Light" charset="0"/>
              </a:defRPr>
            </a:lvl1pPr>
          </a:lstStyle>
          <a:p>
            <a:pPr algn="ctr">
              <a:lnSpc>
                <a:spcPct val="70000"/>
              </a:lnSpc>
            </a:pPr>
            <a:r>
              <a:rPr lang="fr-FR" sz="14000" dirty="0">
                <a:latin typeface="+mn-lt"/>
              </a:rPr>
              <a:t>400</a:t>
            </a:r>
          </a:p>
          <a:p>
            <a:pPr algn="ctr">
              <a:lnSpc>
                <a:spcPct val="50000"/>
              </a:lnSpc>
            </a:pPr>
            <a:r>
              <a:rPr lang="fr-FR" sz="7000" b="1" dirty="0">
                <a:latin typeface="+mn-lt"/>
              </a:rPr>
              <a:t>millions</a:t>
            </a:r>
          </a:p>
          <a:p>
            <a:pPr algn="ctr">
              <a:lnSpc>
                <a:spcPct val="70000"/>
              </a:lnSpc>
            </a:pPr>
            <a:r>
              <a:rPr lang="fr-FR" sz="7000" b="1" dirty="0">
                <a:latin typeface="+mn-lt"/>
              </a:rPr>
              <a:t>d’euros</a:t>
            </a:r>
          </a:p>
        </p:txBody>
      </p:sp>
      <p:cxnSp>
        <p:nvCxnSpPr>
          <p:cNvPr id="14" name="Connecteur droit 13">
            <a:extLst>
              <a:ext uri="{FF2B5EF4-FFF2-40B4-BE49-F238E27FC236}">
                <a16:creationId xmlns:a16="http://schemas.microsoft.com/office/drawing/2014/main" id="{54AB2944-580C-684D-9CB3-CA778FF61238}"/>
              </a:ext>
            </a:extLst>
          </p:cNvPr>
          <p:cNvCxnSpPr/>
          <p:nvPr/>
        </p:nvCxnSpPr>
        <p:spPr>
          <a:xfrm>
            <a:off x="6108492" y="4452078"/>
            <a:ext cx="449829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re 3">
            <a:extLst>
              <a:ext uri="{FF2B5EF4-FFF2-40B4-BE49-F238E27FC236}">
                <a16:creationId xmlns:a16="http://schemas.microsoft.com/office/drawing/2014/main" id="{92AC0363-73FA-F04D-A086-2B09E9871B72}"/>
              </a:ext>
            </a:extLst>
          </p:cNvPr>
          <p:cNvSpPr txBox="1">
            <a:spLocks/>
          </p:cNvSpPr>
          <p:nvPr/>
        </p:nvSpPr>
        <p:spPr>
          <a:xfrm>
            <a:off x="7055993" y="4706150"/>
            <a:ext cx="1146902" cy="521240"/>
          </a:xfrm>
          <a:prstGeom prst="rect">
            <a:avLst/>
          </a:prstGeom>
        </p:spPr>
        <p:txBody>
          <a:bodyPr/>
          <a:lstStyle>
            <a:lvl1pPr algn="l" defTabSz="914400" rtl="0" eaLnBrk="1" fontAlgn="b" latinLnBrk="0" hangingPunct="1">
              <a:lnSpc>
                <a:spcPct val="90000"/>
              </a:lnSpc>
              <a:spcBef>
                <a:spcPct val="0"/>
              </a:spcBef>
              <a:buNone/>
              <a:defRPr sz="3800" b="0" i="0" kern="1200" baseline="0">
                <a:solidFill>
                  <a:schemeClr val="tx1"/>
                </a:solidFill>
                <a:latin typeface="+mj-lt"/>
                <a:ea typeface="Roboto Light" charset="0"/>
                <a:cs typeface="Roboto Light" charset="0"/>
              </a:defRPr>
            </a:lvl1pPr>
          </a:lstStyle>
          <a:p>
            <a:r>
              <a:rPr lang="fr-FR" sz="1200" dirty="0">
                <a:latin typeface="+mn-lt"/>
              </a:rPr>
              <a:t>fonds opéré par </a:t>
            </a:r>
            <a:r>
              <a:rPr lang="fr-FR" sz="1200" dirty="0" err="1">
                <a:latin typeface="+mn-lt"/>
              </a:rPr>
              <a:t>Bpifrance</a:t>
            </a:r>
            <a:endParaRPr lang="fr-FR" sz="1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85693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re 9">
            <a:extLst>
              <a:ext uri="{FF2B5EF4-FFF2-40B4-BE49-F238E27FC236}">
                <a16:creationId xmlns:a16="http://schemas.microsoft.com/office/drawing/2014/main" id="{C5E18A37-943B-EC4C-902D-A16CF65E0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0785" y="324054"/>
            <a:ext cx="10515600" cy="805116"/>
          </a:xfrm>
        </p:spPr>
        <p:txBody>
          <a:bodyPr/>
          <a:lstStyle/>
          <a:p>
            <a:r>
              <a:rPr lang="fr-FR" dirty="0" err="1"/>
              <a:t>Space</a:t>
            </a:r>
            <a:r>
              <a:rPr lang="fr-FR" dirty="0"/>
              <a:t> Ticket c’est…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34E71C43-D2DA-5544-88DF-48DCB38029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2911" y="1485222"/>
            <a:ext cx="1131702" cy="1108247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15F1A71C-8D21-9848-BF0B-42C816807B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382" y="2937948"/>
            <a:ext cx="1137037" cy="1094924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105769BC-CD25-174A-B32C-62920A7BE7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1708" y="4512563"/>
            <a:ext cx="1317653" cy="90616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AEA5B346-64B2-6347-9E41-C9A5E947609C}"/>
              </a:ext>
            </a:extLst>
          </p:cNvPr>
          <p:cNvSpPr/>
          <p:nvPr/>
        </p:nvSpPr>
        <p:spPr>
          <a:xfrm>
            <a:off x="2182770" y="1324354"/>
            <a:ext cx="8595360" cy="1442701"/>
          </a:xfrm>
          <a:prstGeom prst="rect">
            <a:avLst/>
          </a:prstGeom>
          <a:noFill/>
          <a:ln w="635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ECE8FD2-4718-9C48-84A5-212321838131}"/>
              </a:ext>
            </a:extLst>
          </p:cNvPr>
          <p:cNvSpPr/>
          <p:nvPr/>
        </p:nvSpPr>
        <p:spPr>
          <a:xfrm>
            <a:off x="2079401" y="1324354"/>
            <a:ext cx="111319" cy="1442701"/>
          </a:xfrm>
          <a:prstGeom prst="rect">
            <a:avLst/>
          </a:prstGeom>
          <a:solidFill>
            <a:schemeClr val="tx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B9FD76C-ABD6-5C49-963F-649A84E7FC7C}"/>
              </a:ext>
            </a:extLst>
          </p:cNvPr>
          <p:cNvSpPr/>
          <p:nvPr/>
        </p:nvSpPr>
        <p:spPr>
          <a:xfrm>
            <a:off x="906450" y="2764362"/>
            <a:ext cx="9198802" cy="1442701"/>
          </a:xfrm>
          <a:prstGeom prst="rect">
            <a:avLst/>
          </a:prstGeom>
          <a:noFill/>
          <a:ln w="635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07AF532-F998-514E-BC0A-7159B608C68E}"/>
              </a:ext>
            </a:extLst>
          </p:cNvPr>
          <p:cNvSpPr/>
          <p:nvPr/>
        </p:nvSpPr>
        <p:spPr>
          <a:xfrm>
            <a:off x="10097300" y="2764362"/>
            <a:ext cx="111319" cy="1442701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2507212-F718-7141-BD5E-B6A2BB414339}"/>
              </a:ext>
            </a:extLst>
          </p:cNvPr>
          <p:cNvSpPr/>
          <p:nvPr/>
        </p:nvSpPr>
        <p:spPr>
          <a:xfrm>
            <a:off x="3016938" y="4202727"/>
            <a:ext cx="8595360" cy="1442701"/>
          </a:xfrm>
          <a:prstGeom prst="rect">
            <a:avLst/>
          </a:prstGeom>
          <a:noFill/>
          <a:ln w="6350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9B7AA00-A8C4-F64B-A3BD-C6DB1CD23E54}"/>
              </a:ext>
            </a:extLst>
          </p:cNvPr>
          <p:cNvSpPr/>
          <p:nvPr/>
        </p:nvSpPr>
        <p:spPr>
          <a:xfrm>
            <a:off x="2913569" y="4202727"/>
            <a:ext cx="111319" cy="1442701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</a:t>
            </a:r>
          </a:p>
        </p:txBody>
      </p: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A5AF181E-E047-4F47-8DE5-855C30B1DF0A}"/>
              </a:ext>
            </a:extLst>
          </p:cNvPr>
          <p:cNvCxnSpPr/>
          <p:nvPr/>
        </p:nvCxnSpPr>
        <p:spPr>
          <a:xfrm>
            <a:off x="4196436" y="1630020"/>
            <a:ext cx="0" cy="8428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D691074D-14B2-8149-B002-B05701CC830B}"/>
              </a:ext>
            </a:extLst>
          </p:cNvPr>
          <p:cNvCxnSpPr/>
          <p:nvPr/>
        </p:nvCxnSpPr>
        <p:spPr>
          <a:xfrm>
            <a:off x="2894274" y="3045353"/>
            <a:ext cx="0" cy="8428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60F5867C-B525-1547-88C0-CC705CE2EABB}"/>
              </a:ext>
            </a:extLst>
          </p:cNvPr>
          <p:cNvCxnSpPr/>
          <p:nvPr/>
        </p:nvCxnSpPr>
        <p:spPr>
          <a:xfrm>
            <a:off x="5255811" y="4524295"/>
            <a:ext cx="0" cy="8428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ZoneTexte 26">
            <a:extLst>
              <a:ext uri="{FF2B5EF4-FFF2-40B4-BE49-F238E27FC236}">
                <a16:creationId xmlns:a16="http://schemas.microsoft.com/office/drawing/2014/main" id="{46ABDCFC-2640-D440-AC23-B63267CF58DA}"/>
              </a:ext>
            </a:extLst>
          </p:cNvPr>
          <p:cNvSpPr txBox="1"/>
          <p:nvPr/>
        </p:nvSpPr>
        <p:spPr>
          <a:xfrm>
            <a:off x="4723074" y="1645922"/>
            <a:ext cx="5788549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2400" dirty="0">
                <a:latin typeface="+mj-lt"/>
              </a:rPr>
              <a:t>un </a:t>
            </a:r>
            <a:r>
              <a:rPr lang="fr-FR" sz="2400" b="1" dirty="0"/>
              <a:t>accès direct </a:t>
            </a:r>
            <a:r>
              <a:rPr lang="fr-FR" sz="2400" dirty="0">
                <a:latin typeface="+mj-lt"/>
              </a:rPr>
              <a:t>au financement</a:t>
            </a:r>
          </a:p>
          <a:p>
            <a:pPr>
              <a:lnSpc>
                <a:spcPct val="90000"/>
              </a:lnSpc>
            </a:pPr>
            <a:r>
              <a:rPr lang="fr-FR" sz="2400" dirty="0">
                <a:latin typeface="+mj-lt"/>
              </a:rPr>
              <a:t>du nouveau fonds French Tech </a:t>
            </a:r>
            <a:r>
              <a:rPr lang="fr-FR" sz="2400" dirty="0" err="1">
                <a:latin typeface="+mj-lt"/>
              </a:rPr>
              <a:t>Seed</a:t>
            </a:r>
            <a:r>
              <a:rPr lang="fr-FR" sz="2400" dirty="0">
                <a:latin typeface="+mj-lt"/>
              </a:rPr>
              <a:t> 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D1665D19-0B15-2C4B-9BDE-CCACC014B927}"/>
              </a:ext>
            </a:extLst>
          </p:cNvPr>
          <p:cNvSpPr txBox="1"/>
          <p:nvPr/>
        </p:nvSpPr>
        <p:spPr>
          <a:xfrm>
            <a:off x="3323644" y="3124865"/>
            <a:ext cx="5788549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2400" dirty="0">
                <a:latin typeface="+mj-lt"/>
              </a:rPr>
              <a:t>l’</a:t>
            </a:r>
            <a:r>
              <a:rPr lang="fr-FR" sz="2400" b="1" dirty="0"/>
              <a:t>expertise </a:t>
            </a:r>
            <a:r>
              <a:rPr lang="fr-FR" sz="2400" dirty="0">
                <a:latin typeface="+mj-lt"/>
              </a:rPr>
              <a:t>d’un consortium</a:t>
            </a:r>
          </a:p>
          <a:p>
            <a:pPr>
              <a:lnSpc>
                <a:spcPct val="90000"/>
              </a:lnSpc>
            </a:pPr>
            <a:r>
              <a:rPr lang="fr-FR" sz="2400" dirty="0">
                <a:latin typeface="+mj-lt"/>
              </a:rPr>
              <a:t>de six partenaires labellisé par </a:t>
            </a:r>
            <a:r>
              <a:rPr lang="fr-FR" sz="2400" dirty="0" err="1">
                <a:latin typeface="+mj-lt"/>
              </a:rPr>
              <a:t>Bpifrance</a:t>
            </a:r>
            <a:r>
              <a:rPr lang="fr-FR" sz="2400" dirty="0">
                <a:latin typeface="+mj-lt"/>
              </a:rPr>
              <a:t> 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724CF67A-BDF7-5446-BFAA-DCA118CF3458}"/>
              </a:ext>
            </a:extLst>
          </p:cNvPr>
          <p:cNvSpPr txBox="1"/>
          <p:nvPr/>
        </p:nvSpPr>
        <p:spPr>
          <a:xfrm>
            <a:off x="5621571" y="4532245"/>
            <a:ext cx="5788549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2400" dirty="0">
                <a:latin typeface="+mj-lt"/>
              </a:rPr>
              <a:t>un </a:t>
            </a:r>
            <a:r>
              <a:rPr lang="fr-FR" sz="2400" b="1" dirty="0"/>
              <a:t>accompagnement dédié </a:t>
            </a:r>
            <a:r>
              <a:rPr lang="fr-FR" sz="2400" dirty="0">
                <a:latin typeface="+mj-lt"/>
              </a:rPr>
              <a:t>à la croissance</a:t>
            </a:r>
          </a:p>
          <a:p>
            <a:pPr>
              <a:lnSpc>
                <a:spcPct val="90000"/>
              </a:lnSpc>
            </a:pPr>
            <a:r>
              <a:rPr lang="fr-FR" sz="2400" dirty="0">
                <a:latin typeface="+mj-lt"/>
              </a:rPr>
              <a:t>et l'accélération des start-ups du spatial </a:t>
            </a:r>
          </a:p>
        </p:txBody>
      </p:sp>
    </p:spTree>
    <p:extLst>
      <p:ext uri="{BB962C8B-B14F-4D97-AF65-F5344CB8AC3E}">
        <p14:creationId xmlns:p14="http://schemas.microsoft.com/office/powerpoint/2010/main" val="18716473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066E85B-4E03-134D-BA7F-4008F0789571}"/>
              </a:ext>
            </a:extLst>
          </p:cNvPr>
          <p:cNvSpPr/>
          <p:nvPr/>
        </p:nvSpPr>
        <p:spPr>
          <a:xfrm>
            <a:off x="710785" y="1375534"/>
            <a:ext cx="3516441" cy="59567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9041D83-1D34-A940-AC6F-86AAD9C28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0785" y="268397"/>
            <a:ext cx="10515600" cy="870856"/>
          </a:xfrm>
        </p:spPr>
        <p:txBody>
          <a:bodyPr/>
          <a:lstStyle/>
          <a:p>
            <a:r>
              <a:rPr lang="fr-FR" dirty="0"/>
              <a:t>Qui peut décrocher son </a:t>
            </a:r>
            <a:r>
              <a:rPr lang="fr-FR" dirty="0" err="1"/>
              <a:t>Space</a:t>
            </a:r>
            <a:r>
              <a:rPr lang="fr-FR" dirty="0"/>
              <a:t> Ticket?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34B3D4-2862-B041-8DAD-72D5BE26C8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528304"/>
            <a:ext cx="2219791" cy="38294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fr-FR" dirty="0">
                <a:solidFill>
                  <a:schemeClr val="bg1"/>
                </a:solidFill>
              </a:rPr>
              <a:t>Portrait robot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59F0012-C451-F94C-B5BA-66A93117F5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0731" y="1505819"/>
            <a:ext cx="418475" cy="317027"/>
          </a:xfrm>
          <a:prstGeom prst="rect">
            <a:avLst/>
          </a:prstGeom>
        </p:spPr>
      </p:pic>
      <p:cxnSp>
        <p:nvCxnSpPr>
          <p:cNvPr id="7" name="Connecteur droit 6">
            <a:extLst>
              <a:ext uri="{FF2B5EF4-FFF2-40B4-BE49-F238E27FC236}">
                <a16:creationId xmlns:a16="http://schemas.microsoft.com/office/drawing/2014/main" id="{D6A6D2D1-887F-4044-8F91-EB259FC77F6C}"/>
              </a:ext>
            </a:extLst>
          </p:cNvPr>
          <p:cNvCxnSpPr>
            <a:cxnSpLocks/>
          </p:cNvCxnSpPr>
          <p:nvPr/>
        </p:nvCxnSpPr>
        <p:spPr>
          <a:xfrm>
            <a:off x="3485841" y="1375534"/>
            <a:ext cx="0" cy="59567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94A2379A-411B-5A4F-B202-1DF488A8A545}"/>
              </a:ext>
            </a:extLst>
          </p:cNvPr>
          <p:cNvSpPr/>
          <p:nvPr/>
        </p:nvSpPr>
        <p:spPr>
          <a:xfrm>
            <a:off x="710784" y="2237468"/>
            <a:ext cx="2773492" cy="887981"/>
          </a:xfrm>
          <a:prstGeom prst="rect">
            <a:avLst/>
          </a:prstGeom>
          <a:noFill/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BD5E54B-8128-0D4F-95EC-28FE52492028}"/>
              </a:ext>
            </a:extLst>
          </p:cNvPr>
          <p:cNvSpPr/>
          <p:nvPr/>
        </p:nvSpPr>
        <p:spPr>
          <a:xfrm>
            <a:off x="3484276" y="2237468"/>
            <a:ext cx="2773492" cy="2701791"/>
          </a:xfrm>
          <a:prstGeom prst="rect">
            <a:avLst/>
          </a:prstGeom>
          <a:noFill/>
          <a:ln w="254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1D4BB31-45EE-3E45-A770-5A5A0C6C9A7D}"/>
              </a:ext>
            </a:extLst>
          </p:cNvPr>
          <p:cNvSpPr/>
          <p:nvPr/>
        </p:nvSpPr>
        <p:spPr>
          <a:xfrm>
            <a:off x="6257768" y="2237469"/>
            <a:ext cx="2773492" cy="661179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40AF484-977E-BD4B-BC07-DCE9EB2638B0}"/>
              </a:ext>
            </a:extLst>
          </p:cNvPr>
          <p:cNvSpPr/>
          <p:nvPr/>
        </p:nvSpPr>
        <p:spPr>
          <a:xfrm>
            <a:off x="9031260" y="2237469"/>
            <a:ext cx="2773492" cy="947942"/>
          </a:xfrm>
          <a:prstGeom prst="rect">
            <a:avLst/>
          </a:prstGeom>
          <a:noFill/>
          <a:ln w="254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space réservé du contenu 2">
            <a:extLst>
              <a:ext uri="{FF2B5EF4-FFF2-40B4-BE49-F238E27FC236}">
                <a16:creationId xmlns:a16="http://schemas.microsoft.com/office/drawing/2014/main" id="{22DCFE7F-D9AE-7441-BA14-5A53E30EC64E}"/>
              </a:ext>
            </a:extLst>
          </p:cNvPr>
          <p:cNvSpPr txBox="1">
            <a:spLocks/>
          </p:cNvSpPr>
          <p:nvPr/>
        </p:nvSpPr>
        <p:spPr>
          <a:xfrm>
            <a:off x="853191" y="2406508"/>
            <a:ext cx="2459635" cy="8871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fr-FR" sz="1800" dirty="0"/>
              <a:t>Start-up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800" dirty="0"/>
              <a:t>de moins de 3 ans </a:t>
            </a:r>
          </a:p>
        </p:txBody>
      </p:sp>
      <p:sp>
        <p:nvSpPr>
          <p:cNvPr id="20" name="Espace réservé du contenu 2">
            <a:extLst>
              <a:ext uri="{FF2B5EF4-FFF2-40B4-BE49-F238E27FC236}">
                <a16:creationId xmlns:a16="http://schemas.microsoft.com/office/drawing/2014/main" id="{545258B6-CF8D-3547-A442-9E480D357959}"/>
              </a:ext>
            </a:extLst>
          </p:cNvPr>
          <p:cNvSpPr txBox="1">
            <a:spLocks/>
          </p:cNvSpPr>
          <p:nvPr/>
        </p:nvSpPr>
        <p:spPr>
          <a:xfrm>
            <a:off x="3641362" y="2406508"/>
            <a:ext cx="2459635" cy="8871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fr-FR" sz="1800" dirty="0"/>
              <a:t>Porteuse d’une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800" dirty="0"/>
              <a:t>innovation </a:t>
            </a:r>
            <a:r>
              <a:rPr lang="fr-FR" sz="1800" dirty="0" err="1"/>
              <a:t>Deep</a:t>
            </a:r>
            <a:r>
              <a:rPr lang="fr-FR" sz="1800" dirty="0"/>
              <a:t> Tech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800" dirty="0"/>
              <a:t>en lien avec le spatial *</a:t>
            </a: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9F9DBD5B-B8AD-D441-BF88-04930EB13749}"/>
              </a:ext>
            </a:extLst>
          </p:cNvPr>
          <p:cNvCxnSpPr>
            <a:cxnSpLocks/>
          </p:cNvCxnSpPr>
          <p:nvPr/>
        </p:nvCxnSpPr>
        <p:spPr>
          <a:xfrm flipH="1">
            <a:off x="3725057" y="3391709"/>
            <a:ext cx="2271009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Espace réservé du contenu 2">
            <a:extLst>
              <a:ext uri="{FF2B5EF4-FFF2-40B4-BE49-F238E27FC236}">
                <a16:creationId xmlns:a16="http://schemas.microsoft.com/office/drawing/2014/main" id="{A489F15F-946B-6D44-AA3D-67963361FA67}"/>
              </a:ext>
            </a:extLst>
          </p:cNvPr>
          <p:cNvSpPr txBox="1">
            <a:spLocks/>
          </p:cNvSpPr>
          <p:nvPr/>
        </p:nvSpPr>
        <p:spPr>
          <a:xfrm>
            <a:off x="6431031" y="2406508"/>
            <a:ext cx="2459635" cy="8871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fr-FR" sz="1800" dirty="0"/>
              <a:t>En phase d’amorçage</a:t>
            </a:r>
          </a:p>
        </p:txBody>
      </p:sp>
      <p:sp>
        <p:nvSpPr>
          <p:cNvPr id="28" name="Espace réservé du contenu 2">
            <a:extLst>
              <a:ext uri="{FF2B5EF4-FFF2-40B4-BE49-F238E27FC236}">
                <a16:creationId xmlns:a16="http://schemas.microsoft.com/office/drawing/2014/main" id="{6E76EA3F-7ECF-1F42-8BCC-6EBC7A25B09E}"/>
              </a:ext>
            </a:extLst>
          </p:cNvPr>
          <p:cNvSpPr txBox="1">
            <a:spLocks/>
          </p:cNvSpPr>
          <p:nvPr/>
        </p:nvSpPr>
        <p:spPr>
          <a:xfrm>
            <a:off x="9210807" y="2406508"/>
            <a:ext cx="2459635" cy="8871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fr-FR" sz="1800" dirty="0"/>
              <a:t>En cours de première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800" dirty="0"/>
              <a:t>levée de fonds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24350C3-DCE7-4545-AFE8-8ACB521D553B}"/>
              </a:ext>
            </a:extLst>
          </p:cNvPr>
          <p:cNvSpPr/>
          <p:nvPr/>
        </p:nvSpPr>
        <p:spPr>
          <a:xfrm>
            <a:off x="710784" y="3134593"/>
            <a:ext cx="2773492" cy="2306087"/>
          </a:xfrm>
          <a:prstGeom prst="rect">
            <a:avLst/>
          </a:prstGeom>
          <a:blipFill dpi="0" rotWithShape="1">
            <a:blip r:embed="rId3"/>
            <a:srcRect/>
            <a:tile tx="0" ty="0" sx="50000" sy="50000" flip="none" algn="tl"/>
          </a:blip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51F4236-D694-D540-A2CC-7D91940798F3}"/>
              </a:ext>
            </a:extLst>
          </p:cNvPr>
          <p:cNvSpPr/>
          <p:nvPr/>
        </p:nvSpPr>
        <p:spPr>
          <a:xfrm>
            <a:off x="9031824" y="3203699"/>
            <a:ext cx="2772928" cy="2246125"/>
          </a:xfrm>
          <a:prstGeom prst="rect">
            <a:avLst/>
          </a:prstGeom>
          <a:blipFill dpi="0" rotWithShape="1">
            <a:blip r:embed="rId4"/>
            <a:srcRect/>
            <a:tile tx="0" ty="0" sx="50000" sy="50000" flip="none" algn="tl"/>
          </a:blip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4DD2704E-C4CA-FA4E-954E-05F817A83E37}"/>
              </a:ext>
            </a:extLst>
          </p:cNvPr>
          <p:cNvSpPr/>
          <p:nvPr/>
        </p:nvSpPr>
        <p:spPr>
          <a:xfrm>
            <a:off x="6261192" y="2890629"/>
            <a:ext cx="2772928" cy="1242459"/>
          </a:xfrm>
          <a:prstGeom prst="rect">
            <a:avLst/>
          </a:prstGeom>
          <a:blipFill dpi="0" rotWithShape="1">
            <a:blip r:embed="rId5"/>
            <a:srcRect/>
            <a:tile tx="0" ty="0" sx="50000" sy="50000" flip="none" algn="tl"/>
          </a:blip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81657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041D83-1D34-A940-AC6F-86AAD9C28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905" y="268397"/>
            <a:ext cx="10515600" cy="870856"/>
          </a:xfrm>
        </p:spPr>
        <p:txBody>
          <a:bodyPr/>
          <a:lstStyle/>
          <a:p>
            <a:r>
              <a:rPr lang="fr-FR" sz="2800" dirty="0"/>
              <a:t>le visa pour accéder à des financements</a:t>
            </a:r>
            <a:br>
              <a:rPr lang="fr-FR" sz="2800" dirty="0"/>
            </a:br>
            <a:r>
              <a:rPr lang="fr-FR" sz="2800" dirty="0"/>
              <a:t>en quasi fonds propres (obligations convertibles)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59F0012-C451-F94C-B5BA-66A93117F5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0731" y="1505819"/>
            <a:ext cx="418475" cy="317027"/>
          </a:xfrm>
          <a:prstGeom prst="rect">
            <a:avLst/>
          </a:prstGeom>
        </p:spPr>
      </p:pic>
      <p:cxnSp>
        <p:nvCxnSpPr>
          <p:cNvPr id="7" name="Connecteur droit 6">
            <a:extLst>
              <a:ext uri="{FF2B5EF4-FFF2-40B4-BE49-F238E27FC236}">
                <a16:creationId xmlns:a16="http://schemas.microsoft.com/office/drawing/2014/main" id="{D6A6D2D1-887F-4044-8F91-EB259FC77F6C}"/>
              </a:ext>
            </a:extLst>
          </p:cNvPr>
          <p:cNvCxnSpPr>
            <a:cxnSpLocks/>
          </p:cNvCxnSpPr>
          <p:nvPr/>
        </p:nvCxnSpPr>
        <p:spPr>
          <a:xfrm>
            <a:off x="3485841" y="1375534"/>
            <a:ext cx="0" cy="59567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Espace réservé du contenu 2">
            <a:extLst>
              <a:ext uri="{FF2B5EF4-FFF2-40B4-BE49-F238E27FC236}">
                <a16:creationId xmlns:a16="http://schemas.microsoft.com/office/drawing/2014/main" id="{22DCFE7F-D9AE-7441-BA14-5A53E30EC64E}"/>
              </a:ext>
            </a:extLst>
          </p:cNvPr>
          <p:cNvSpPr txBox="1">
            <a:spLocks/>
          </p:cNvSpPr>
          <p:nvPr/>
        </p:nvSpPr>
        <p:spPr>
          <a:xfrm>
            <a:off x="2705581" y="1603917"/>
            <a:ext cx="5433666" cy="73385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fr-FR" sz="1800" dirty="0"/>
              <a:t>Le dossier est </a:t>
            </a:r>
            <a:r>
              <a:rPr lang="fr-FR" sz="1800" dirty="0" err="1"/>
              <a:t>pré-sélectionné</a:t>
            </a:r>
            <a:r>
              <a:rPr lang="fr-FR" sz="1800" dirty="0"/>
              <a:t> par le consortium.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724A2107-5575-DB41-8495-90856B014F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1063" y="333014"/>
            <a:ext cx="1642651" cy="2662636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0E646577-1B62-DC47-9AFD-644A18E3F5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905" y="1603916"/>
            <a:ext cx="706120" cy="744736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60E875A2-8A13-4748-B20F-355C94293E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5025" y="2622025"/>
            <a:ext cx="776986" cy="809632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DC39E25C-AE50-C44E-A8AB-94DCCA4D4F2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59162" y="3653668"/>
            <a:ext cx="901622" cy="866125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071C606A-7A87-644C-A42A-133EE227CBD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4487" y="4894405"/>
            <a:ext cx="909828" cy="588355"/>
          </a:xfrm>
          <a:prstGeom prst="rect">
            <a:avLst/>
          </a:prstGeom>
        </p:spPr>
      </p:pic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9F9DBD5B-B8AD-D441-BF88-04930EB13749}"/>
              </a:ext>
            </a:extLst>
          </p:cNvPr>
          <p:cNvCxnSpPr>
            <a:cxnSpLocks/>
          </p:cNvCxnSpPr>
          <p:nvPr/>
        </p:nvCxnSpPr>
        <p:spPr>
          <a:xfrm flipH="1">
            <a:off x="900896" y="2518534"/>
            <a:ext cx="7376548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86F7686D-0631-2F4B-B688-5168795D523E}"/>
              </a:ext>
            </a:extLst>
          </p:cNvPr>
          <p:cNvCxnSpPr>
            <a:cxnSpLocks/>
          </p:cNvCxnSpPr>
          <p:nvPr/>
        </p:nvCxnSpPr>
        <p:spPr>
          <a:xfrm flipH="1">
            <a:off x="2058850" y="3560950"/>
            <a:ext cx="7376548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08F58AE5-2218-D74B-88B5-D74AA76C1C7B}"/>
              </a:ext>
            </a:extLst>
          </p:cNvPr>
          <p:cNvCxnSpPr>
            <a:cxnSpLocks/>
          </p:cNvCxnSpPr>
          <p:nvPr/>
        </p:nvCxnSpPr>
        <p:spPr>
          <a:xfrm flipH="1">
            <a:off x="3177474" y="4649086"/>
            <a:ext cx="7376548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cteur droit 33">
            <a:extLst>
              <a:ext uri="{FF2B5EF4-FFF2-40B4-BE49-F238E27FC236}">
                <a16:creationId xmlns:a16="http://schemas.microsoft.com/office/drawing/2014/main" id="{662B4167-452F-6F4B-8915-F50FA7472DB6}"/>
              </a:ext>
            </a:extLst>
          </p:cNvPr>
          <p:cNvCxnSpPr>
            <a:cxnSpLocks/>
          </p:cNvCxnSpPr>
          <p:nvPr/>
        </p:nvCxnSpPr>
        <p:spPr>
          <a:xfrm flipH="1">
            <a:off x="4006957" y="5764654"/>
            <a:ext cx="7376548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Espace réservé du contenu 2">
            <a:extLst>
              <a:ext uri="{FF2B5EF4-FFF2-40B4-BE49-F238E27FC236}">
                <a16:creationId xmlns:a16="http://schemas.microsoft.com/office/drawing/2014/main" id="{DA3709D5-5E00-3041-8BE9-A941AEF1D810}"/>
              </a:ext>
            </a:extLst>
          </p:cNvPr>
          <p:cNvSpPr txBox="1">
            <a:spLocks/>
          </p:cNvSpPr>
          <p:nvPr/>
        </p:nvSpPr>
        <p:spPr>
          <a:xfrm>
            <a:off x="1944949" y="1603917"/>
            <a:ext cx="496500" cy="74473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fr-FR" sz="1800" dirty="0">
                <a:solidFill>
                  <a:schemeClr val="accent4"/>
                </a:solidFill>
              </a:rPr>
              <a:t>1</a:t>
            </a:r>
          </a:p>
        </p:txBody>
      </p:sp>
      <p:sp>
        <p:nvSpPr>
          <p:cNvPr id="36" name="Espace réservé du contenu 2">
            <a:extLst>
              <a:ext uri="{FF2B5EF4-FFF2-40B4-BE49-F238E27FC236}">
                <a16:creationId xmlns:a16="http://schemas.microsoft.com/office/drawing/2014/main" id="{79F070BC-3909-2549-B774-FDB54E1AEE63}"/>
              </a:ext>
            </a:extLst>
          </p:cNvPr>
          <p:cNvSpPr txBox="1">
            <a:spLocks/>
          </p:cNvSpPr>
          <p:nvPr/>
        </p:nvSpPr>
        <p:spPr>
          <a:xfrm>
            <a:off x="3921733" y="2682909"/>
            <a:ext cx="5433666" cy="73385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fr-FR" sz="1800" dirty="0"/>
              <a:t>Le consortium contribue à la recherche d’un investisseur avisé pour compléter le tour de </a:t>
            </a:r>
            <a:r>
              <a:rPr lang="fr-FR" sz="1800" dirty="0" err="1"/>
              <a:t>seed</a:t>
            </a:r>
            <a:r>
              <a:rPr lang="fr-FR" sz="1800" dirty="0"/>
              <a:t>.</a:t>
            </a:r>
          </a:p>
        </p:txBody>
      </p:sp>
      <p:sp>
        <p:nvSpPr>
          <p:cNvPr id="37" name="Espace réservé du contenu 2">
            <a:extLst>
              <a:ext uri="{FF2B5EF4-FFF2-40B4-BE49-F238E27FC236}">
                <a16:creationId xmlns:a16="http://schemas.microsoft.com/office/drawing/2014/main" id="{D2087EAB-5386-2944-820A-6BA00EEF16BF}"/>
              </a:ext>
            </a:extLst>
          </p:cNvPr>
          <p:cNvSpPr txBox="1">
            <a:spLocks/>
          </p:cNvSpPr>
          <p:nvPr/>
        </p:nvSpPr>
        <p:spPr>
          <a:xfrm>
            <a:off x="3161101" y="2682909"/>
            <a:ext cx="496500" cy="74473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fr-FR" sz="1800" dirty="0">
                <a:solidFill>
                  <a:schemeClr val="accent2"/>
                </a:solidFill>
              </a:rPr>
              <a:t>2</a:t>
            </a:r>
          </a:p>
        </p:txBody>
      </p:sp>
      <p:sp>
        <p:nvSpPr>
          <p:cNvPr id="38" name="Espace réservé du contenu 2">
            <a:extLst>
              <a:ext uri="{FF2B5EF4-FFF2-40B4-BE49-F238E27FC236}">
                <a16:creationId xmlns:a16="http://schemas.microsoft.com/office/drawing/2014/main" id="{9F3592E4-E2D9-4347-8A75-40B613C50AB2}"/>
              </a:ext>
            </a:extLst>
          </p:cNvPr>
          <p:cNvSpPr txBox="1">
            <a:spLocks/>
          </p:cNvSpPr>
          <p:nvPr/>
        </p:nvSpPr>
        <p:spPr>
          <a:xfrm>
            <a:off x="4872709" y="3743613"/>
            <a:ext cx="5433666" cy="73385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fr-FR" sz="1800" dirty="0"/>
              <a:t>Le CNES signe une lettre qui valide la candidature de la start-up et confirme son caractère technique innovant.</a:t>
            </a:r>
          </a:p>
        </p:txBody>
      </p:sp>
      <p:sp>
        <p:nvSpPr>
          <p:cNvPr id="39" name="Espace réservé du contenu 2">
            <a:extLst>
              <a:ext uri="{FF2B5EF4-FFF2-40B4-BE49-F238E27FC236}">
                <a16:creationId xmlns:a16="http://schemas.microsoft.com/office/drawing/2014/main" id="{A71C18B2-3AE9-6840-A6DB-277236328104}"/>
              </a:ext>
            </a:extLst>
          </p:cNvPr>
          <p:cNvSpPr txBox="1">
            <a:spLocks/>
          </p:cNvSpPr>
          <p:nvPr/>
        </p:nvSpPr>
        <p:spPr>
          <a:xfrm>
            <a:off x="4112077" y="3743613"/>
            <a:ext cx="496500" cy="74473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fr-FR" sz="1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40" name="Espace réservé du contenu 2">
            <a:extLst>
              <a:ext uri="{FF2B5EF4-FFF2-40B4-BE49-F238E27FC236}">
                <a16:creationId xmlns:a16="http://schemas.microsoft.com/office/drawing/2014/main" id="{5D319F66-1B8F-FE45-8E09-783FFE6DDE8C}"/>
              </a:ext>
            </a:extLst>
          </p:cNvPr>
          <p:cNvSpPr txBox="1">
            <a:spLocks/>
          </p:cNvSpPr>
          <p:nvPr/>
        </p:nvSpPr>
        <p:spPr>
          <a:xfrm>
            <a:off x="5951701" y="4831749"/>
            <a:ext cx="5433666" cy="73385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fr-FR" sz="1800" dirty="0"/>
              <a:t>La start-up dépose un dossier de financement auprès de </a:t>
            </a:r>
            <a:r>
              <a:rPr lang="fr-FR" sz="1800" dirty="0" err="1"/>
              <a:t>Bpifrance</a:t>
            </a:r>
            <a:r>
              <a:rPr lang="fr-FR" sz="1800" dirty="0"/>
              <a:t> accompagné de la lettre </a:t>
            </a:r>
            <a:r>
              <a:rPr lang="fr-FR" sz="1800"/>
              <a:t>du consortium.</a:t>
            </a:r>
            <a:endParaRPr lang="fr-FR" sz="1800" dirty="0"/>
          </a:p>
        </p:txBody>
      </p:sp>
      <p:sp>
        <p:nvSpPr>
          <p:cNvPr id="41" name="Espace réservé du contenu 2">
            <a:extLst>
              <a:ext uri="{FF2B5EF4-FFF2-40B4-BE49-F238E27FC236}">
                <a16:creationId xmlns:a16="http://schemas.microsoft.com/office/drawing/2014/main" id="{C48801AD-4FD0-524C-9A11-2ABD584EC5CB}"/>
              </a:ext>
            </a:extLst>
          </p:cNvPr>
          <p:cNvSpPr txBox="1">
            <a:spLocks/>
          </p:cNvSpPr>
          <p:nvPr/>
        </p:nvSpPr>
        <p:spPr>
          <a:xfrm>
            <a:off x="5191069" y="4831749"/>
            <a:ext cx="496500" cy="74473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fr-FR" sz="1800" dirty="0">
                <a:solidFill>
                  <a:schemeClr val="tx2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9288061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43">
            <a:extLst>
              <a:ext uri="{FF2B5EF4-FFF2-40B4-BE49-F238E27FC236}">
                <a16:creationId xmlns:a16="http://schemas.microsoft.com/office/drawing/2014/main" id="{19259151-68A7-6D47-954C-CCDF439C21C0}"/>
              </a:ext>
            </a:extLst>
          </p:cNvPr>
          <p:cNvSpPr/>
          <p:nvPr/>
        </p:nvSpPr>
        <p:spPr>
          <a:xfrm>
            <a:off x="7307240" y="2087215"/>
            <a:ext cx="3015642" cy="380686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>
                  <a:alpha val="0"/>
                </a:schemeClr>
              </a:gs>
              <a:gs pos="50000">
                <a:schemeClr val="accent1">
                  <a:alpha val="6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3FB988CD-7252-B944-9B5C-97EE8D2ED0E7}"/>
              </a:ext>
            </a:extLst>
          </p:cNvPr>
          <p:cNvSpPr/>
          <p:nvPr/>
        </p:nvSpPr>
        <p:spPr>
          <a:xfrm>
            <a:off x="1884458" y="4585626"/>
            <a:ext cx="1918761" cy="380686"/>
          </a:xfrm>
          <a:prstGeom prst="rect">
            <a:avLst/>
          </a:prstGeom>
          <a:gradFill>
            <a:gsLst>
              <a:gs pos="0">
                <a:schemeClr val="accent5">
                  <a:alpha val="0"/>
                </a:schemeClr>
              </a:gs>
              <a:gs pos="99000">
                <a:schemeClr val="accent5">
                  <a:alpha val="0"/>
                </a:schemeClr>
              </a:gs>
              <a:gs pos="50000">
                <a:schemeClr val="accent5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5A105EC-C4F1-C348-A7F2-4B0B9BB1DAB8}"/>
              </a:ext>
            </a:extLst>
          </p:cNvPr>
          <p:cNvSpPr/>
          <p:nvPr/>
        </p:nvSpPr>
        <p:spPr>
          <a:xfrm>
            <a:off x="5033167" y="2717643"/>
            <a:ext cx="3015642" cy="380686"/>
          </a:xfrm>
          <a:prstGeom prst="rect">
            <a:avLst/>
          </a:prstGeom>
          <a:gradFill>
            <a:gsLst>
              <a:gs pos="0">
                <a:schemeClr val="accent4">
                  <a:alpha val="0"/>
                </a:schemeClr>
              </a:gs>
              <a:gs pos="100000">
                <a:schemeClr val="accent4">
                  <a:alpha val="0"/>
                </a:schemeClr>
              </a:gs>
              <a:gs pos="50000">
                <a:schemeClr val="accent4">
                  <a:alpha val="63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8F91316-919B-0F47-BAC5-C91E977418C9}"/>
              </a:ext>
            </a:extLst>
          </p:cNvPr>
          <p:cNvSpPr/>
          <p:nvPr/>
        </p:nvSpPr>
        <p:spPr>
          <a:xfrm>
            <a:off x="3156667" y="3610367"/>
            <a:ext cx="2679485" cy="380686"/>
          </a:xfrm>
          <a:prstGeom prst="rect">
            <a:avLst/>
          </a:prstGeom>
          <a:gradFill>
            <a:gsLst>
              <a:gs pos="0">
                <a:schemeClr val="accent2">
                  <a:alpha val="0"/>
                </a:schemeClr>
              </a:gs>
              <a:gs pos="100000">
                <a:schemeClr val="accent2">
                  <a:alpha val="0"/>
                </a:schemeClr>
              </a:gs>
              <a:gs pos="50000">
                <a:schemeClr val="accent2">
                  <a:alpha val="53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7195" y="437780"/>
            <a:ext cx="9519289" cy="781358"/>
          </a:xfrm>
        </p:spPr>
        <p:txBody>
          <a:bodyPr anchor="t" anchorCtr="0">
            <a:normAutofit/>
          </a:bodyPr>
          <a:lstStyle/>
          <a:p>
            <a:r>
              <a:rPr lang="fr-FR" dirty="0"/>
              <a:t>Besoin de financement en période d’amorçage </a:t>
            </a:r>
          </a:p>
        </p:txBody>
      </p:sp>
      <p:cxnSp>
        <p:nvCxnSpPr>
          <p:cNvPr id="14" name="Connecteur droit avec flèche 13"/>
          <p:cNvCxnSpPr>
            <a:cxnSpLocks/>
          </p:cNvCxnSpPr>
          <p:nvPr/>
        </p:nvCxnSpPr>
        <p:spPr>
          <a:xfrm flipV="1">
            <a:off x="1890089" y="1764232"/>
            <a:ext cx="0" cy="4077955"/>
          </a:xfrm>
          <a:prstGeom prst="straightConnector1">
            <a:avLst/>
          </a:prstGeom>
          <a:ln>
            <a:solidFill>
              <a:schemeClr val="accent3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pSp>
        <p:nvGrpSpPr>
          <p:cNvPr id="28" name="Groupe 27">
            <a:extLst>
              <a:ext uri="{FF2B5EF4-FFF2-40B4-BE49-F238E27FC236}">
                <a16:creationId xmlns:a16="http://schemas.microsoft.com/office/drawing/2014/main" id="{CE79E9DA-EC2C-DE4E-AB6E-A9DB1E14968C}"/>
              </a:ext>
            </a:extLst>
          </p:cNvPr>
          <p:cNvGrpSpPr/>
          <p:nvPr/>
        </p:nvGrpSpPr>
        <p:grpSpPr>
          <a:xfrm>
            <a:off x="3475608" y="1892410"/>
            <a:ext cx="5780015" cy="3748442"/>
            <a:chOff x="3475608" y="1840639"/>
            <a:chExt cx="5780015" cy="4001548"/>
          </a:xfrm>
        </p:grpSpPr>
        <p:cxnSp>
          <p:nvCxnSpPr>
            <p:cNvPr id="18" name="Connecteur droit 17"/>
            <p:cNvCxnSpPr/>
            <p:nvPr/>
          </p:nvCxnSpPr>
          <p:spPr>
            <a:xfrm flipV="1">
              <a:off x="3475608" y="1840639"/>
              <a:ext cx="0" cy="4001548"/>
            </a:xfrm>
            <a:prstGeom prst="line">
              <a:avLst/>
            </a:prstGeom>
            <a:ln w="6350">
              <a:solidFill>
                <a:schemeClr val="tx1">
                  <a:alpha val="1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necteur droit 18"/>
            <p:cNvCxnSpPr/>
            <p:nvPr/>
          </p:nvCxnSpPr>
          <p:spPr>
            <a:xfrm flipV="1">
              <a:off x="5379909" y="1840639"/>
              <a:ext cx="0" cy="4001548"/>
            </a:xfrm>
            <a:prstGeom prst="line">
              <a:avLst/>
            </a:prstGeom>
            <a:ln w="6350">
              <a:solidFill>
                <a:schemeClr val="tx1">
                  <a:alpha val="1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necteur droit 19"/>
            <p:cNvCxnSpPr/>
            <p:nvPr/>
          </p:nvCxnSpPr>
          <p:spPr>
            <a:xfrm flipV="1">
              <a:off x="7233876" y="1840639"/>
              <a:ext cx="0" cy="4001548"/>
            </a:xfrm>
            <a:prstGeom prst="line">
              <a:avLst/>
            </a:prstGeom>
            <a:ln w="6350">
              <a:solidFill>
                <a:schemeClr val="tx1">
                  <a:alpha val="1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Connecteur droit 20"/>
            <p:cNvCxnSpPr/>
            <p:nvPr/>
          </p:nvCxnSpPr>
          <p:spPr>
            <a:xfrm flipV="1">
              <a:off x="9255623" y="1840639"/>
              <a:ext cx="0" cy="4001548"/>
            </a:xfrm>
            <a:prstGeom prst="line">
              <a:avLst/>
            </a:prstGeom>
            <a:ln w="6350">
              <a:solidFill>
                <a:schemeClr val="tx1">
                  <a:alpha val="1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Sous-titre 2"/>
          <p:cNvSpPr txBox="1">
            <a:spLocks/>
          </p:cNvSpPr>
          <p:nvPr/>
        </p:nvSpPr>
        <p:spPr>
          <a:xfrm>
            <a:off x="2077443" y="1412039"/>
            <a:ext cx="1210811" cy="6847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fr-FR" sz="1000" dirty="0">
                <a:solidFill>
                  <a:schemeClr val="bg2">
                    <a:lumMod val="75000"/>
                  </a:schemeClr>
                </a:solidFill>
                <a:latin typeface="+mj-lt"/>
                <a:ea typeface="Roboto" charset="0"/>
                <a:cs typeface="Roboto" charset="0"/>
              </a:rPr>
              <a:t>Incubation</a:t>
            </a:r>
            <a:br>
              <a:rPr lang="fr-FR" sz="1000" dirty="0">
                <a:solidFill>
                  <a:schemeClr val="bg2">
                    <a:lumMod val="75000"/>
                  </a:schemeClr>
                </a:solidFill>
                <a:latin typeface="+mj-lt"/>
                <a:ea typeface="Roboto" charset="0"/>
                <a:cs typeface="Roboto" charset="0"/>
              </a:rPr>
            </a:br>
            <a:r>
              <a:rPr lang="fr-FR" sz="1000" dirty="0">
                <a:solidFill>
                  <a:schemeClr val="bg2">
                    <a:lumMod val="75000"/>
                  </a:schemeClr>
                </a:solidFill>
                <a:latin typeface="+mj-lt"/>
                <a:ea typeface="Roboto" charset="0"/>
                <a:cs typeface="Roboto" charset="0"/>
              </a:rPr>
              <a:t>(R&amp;D)</a:t>
            </a:r>
          </a:p>
        </p:txBody>
      </p:sp>
      <p:sp>
        <p:nvSpPr>
          <p:cNvPr id="23" name="Sous-titre 2"/>
          <p:cNvSpPr txBox="1">
            <a:spLocks/>
          </p:cNvSpPr>
          <p:nvPr/>
        </p:nvSpPr>
        <p:spPr>
          <a:xfrm>
            <a:off x="3679741" y="1412039"/>
            <a:ext cx="1462479" cy="6847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fr-FR" sz="1000" dirty="0">
                <a:solidFill>
                  <a:schemeClr val="bg2">
                    <a:lumMod val="75000"/>
                  </a:schemeClr>
                </a:solidFill>
                <a:latin typeface="+mj-lt"/>
                <a:ea typeface="Roboto" charset="0"/>
                <a:cs typeface="Roboto" charset="0"/>
              </a:rPr>
              <a:t>Amorçage</a:t>
            </a:r>
            <a:br>
              <a:rPr lang="fr-FR" sz="1000" dirty="0">
                <a:solidFill>
                  <a:schemeClr val="bg2">
                    <a:lumMod val="75000"/>
                  </a:schemeClr>
                </a:solidFill>
                <a:latin typeface="+mj-lt"/>
                <a:ea typeface="Roboto" charset="0"/>
                <a:cs typeface="Roboto" charset="0"/>
              </a:rPr>
            </a:br>
            <a:r>
              <a:rPr lang="fr-FR" sz="1000" dirty="0">
                <a:solidFill>
                  <a:schemeClr val="bg2">
                    <a:lumMod val="75000"/>
                  </a:schemeClr>
                </a:solidFill>
                <a:latin typeface="+mj-lt"/>
                <a:ea typeface="Roboto" charset="0"/>
                <a:cs typeface="Roboto" charset="0"/>
              </a:rPr>
              <a:t>(création startup)</a:t>
            </a:r>
          </a:p>
        </p:txBody>
      </p:sp>
      <p:sp>
        <p:nvSpPr>
          <p:cNvPr id="24" name="Sous-titre 2"/>
          <p:cNvSpPr txBox="1">
            <a:spLocks/>
          </p:cNvSpPr>
          <p:nvPr/>
        </p:nvSpPr>
        <p:spPr>
          <a:xfrm>
            <a:off x="5600820" y="1412039"/>
            <a:ext cx="1563146" cy="6207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fr-FR" sz="1000" dirty="0">
                <a:solidFill>
                  <a:schemeClr val="bg2">
                    <a:lumMod val="75000"/>
                  </a:schemeClr>
                </a:solidFill>
                <a:latin typeface="+mj-lt"/>
                <a:ea typeface="Roboto" charset="0"/>
                <a:cs typeface="Roboto" charset="0"/>
              </a:rPr>
              <a:t>Démarrage</a:t>
            </a:r>
            <a:br>
              <a:rPr lang="fr-FR" sz="1000" dirty="0">
                <a:solidFill>
                  <a:schemeClr val="bg2">
                    <a:lumMod val="75000"/>
                  </a:schemeClr>
                </a:solidFill>
                <a:latin typeface="+mj-lt"/>
                <a:ea typeface="Roboto" charset="0"/>
                <a:cs typeface="Roboto" charset="0"/>
              </a:rPr>
            </a:br>
            <a:r>
              <a:rPr lang="fr-FR" sz="1000" dirty="0">
                <a:solidFill>
                  <a:schemeClr val="bg2">
                    <a:lumMod val="75000"/>
                  </a:schemeClr>
                </a:solidFill>
                <a:latin typeface="+mj-lt"/>
                <a:ea typeface="Roboto" charset="0"/>
                <a:cs typeface="Roboto" charset="0"/>
              </a:rPr>
              <a:t>(premiers contrats)</a:t>
            </a:r>
          </a:p>
        </p:txBody>
      </p:sp>
      <p:sp>
        <p:nvSpPr>
          <p:cNvPr id="25" name="Sous-titre 2"/>
          <p:cNvSpPr txBox="1">
            <a:spLocks/>
          </p:cNvSpPr>
          <p:nvPr/>
        </p:nvSpPr>
        <p:spPr>
          <a:xfrm>
            <a:off x="7405194" y="1412039"/>
            <a:ext cx="1563146" cy="6207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fr-FR" sz="1000" dirty="0">
                <a:solidFill>
                  <a:schemeClr val="bg2">
                    <a:lumMod val="75000"/>
                  </a:schemeClr>
                </a:solidFill>
                <a:latin typeface="+mj-lt"/>
                <a:ea typeface="Roboto" charset="0"/>
                <a:cs typeface="Roboto" charset="0"/>
              </a:rPr>
              <a:t>Croissance</a:t>
            </a:r>
          </a:p>
        </p:txBody>
      </p:sp>
      <p:sp>
        <p:nvSpPr>
          <p:cNvPr id="26" name="Sous-titre 2"/>
          <p:cNvSpPr txBox="1">
            <a:spLocks/>
          </p:cNvSpPr>
          <p:nvPr/>
        </p:nvSpPr>
        <p:spPr>
          <a:xfrm>
            <a:off x="9456960" y="1412039"/>
            <a:ext cx="1340320" cy="6207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fr-FR" sz="1000" dirty="0">
                <a:solidFill>
                  <a:schemeClr val="bg2">
                    <a:lumMod val="75000"/>
                  </a:schemeClr>
                </a:solidFill>
                <a:latin typeface="+mj-lt"/>
                <a:ea typeface="Roboto" charset="0"/>
                <a:cs typeface="Roboto" charset="0"/>
              </a:rPr>
              <a:t>Maturité</a:t>
            </a:r>
            <a:br>
              <a:rPr lang="fr-FR" sz="1000" dirty="0">
                <a:solidFill>
                  <a:schemeClr val="bg2">
                    <a:lumMod val="75000"/>
                  </a:schemeClr>
                </a:solidFill>
                <a:latin typeface="+mj-lt"/>
                <a:ea typeface="Roboto" charset="0"/>
                <a:cs typeface="Roboto" charset="0"/>
              </a:rPr>
            </a:br>
            <a:r>
              <a:rPr lang="fr-FR" sz="1000" dirty="0">
                <a:solidFill>
                  <a:schemeClr val="bg2">
                    <a:lumMod val="75000"/>
                  </a:schemeClr>
                </a:solidFill>
                <a:latin typeface="+mj-lt"/>
                <a:ea typeface="Roboto" charset="0"/>
                <a:cs typeface="Roboto" charset="0"/>
              </a:rPr>
              <a:t>(sortie)</a:t>
            </a:r>
          </a:p>
        </p:txBody>
      </p:sp>
      <p:sp>
        <p:nvSpPr>
          <p:cNvPr id="27" name="Sous-titre 2"/>
          <p:cNvSpPr txBox="1">
            <a:spLocks/>
          </p:cNvSpPr>
          <p:nvPr/>
        </p:nvSpPr>
        <p:spPr>
          <a:xfrm>
            <a:off x="591541" y="1400310"/>
            <a:ext cx="1368170" cy="13632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fr-FR" sz="1200" dirty="0">
                <a:solidFill>
                  <a:schemeClr val="bg1">
                    <a:lumMod val="50000"/>
                  </a:schemeClr>
                </a:solidFill>
                <a:latin typeface="+mj-lt"/>
                <a:ea typeface="Roboto" charset="0"/>
                <a:cs typeface="Roboto" charset="0"/>
              </a:rPr>
              <a:t>Croissance de l’entreprise</a:t>
            </a:r>
            <a:br>
              <a:rPr lang="fr-FR" sz="1200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</a:br>
            <a:r>
              <a:rPr lang="fr-FR" sz="1200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  <a:t>Besoin en financement</a:t>
            </a:r>
          </a:p>
        </p:txBody>
      </p:sp>
      <p:sp>
        <p:nvSpPr>
          <p:cNvPr id="29" name="Sous-titre 2"/>
          <p:cNvSpPr txBox="1">
            <a:spLocks/>
          </p:cNvSpPr>
          <p:nvPr/>
        </p:nvSpPr>
        <p:spPr>
          <a:xfrm>
            <a:off x="10329981" y="5487782"/>
            <a:ext cx="930298" cy="3877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fr-FR" sz="1200" dirty="0">
                <a:solidFill>
                  <a:schemeClr val="bg1">
                    <a:lumMod val="50000"/>
                  </a:schemeClr>
                </a:solidFill>
                <a:latin typeface="+mj-lt"/>
                <a:ea typeface="Roboto" charset="0"/>
                <a:cs typeface="Roboto" charset="0"/>
              </a:rPr>
              <a:t>Temps</a:t>
            </a:r>
          </a:p>
        </p:txBody>
      </p:sp>
      <p:sp>
        <p:nvSpPr>
          <p:cNvPr id="30" name="Sous-titre 2"/>
          <p:cNvSpPr txBox="1">
            <a:spLocks/>
          </p:cNvSpPr>
          <p:nvPr/>
        </p:nvSpPr>
        <p:spPr>
          <a:xfrm>
            <a:off x="3071724" y="5337009"/>
            <a:ext cx="930298" cy="3877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fr-FR" sz="1200" dirty="0">
                <a:solidFill>
                  <a:schemeClr val="bg1">
                    <a:lumMod val="50000"/>
                  </a:schemeClr>
                </a:solidFill>
                <a:latin typeface="+mj-lt"/>
                <a:ea typeface="Roboto" charset="0"/>
                <a:cs typeface="Roboto" charset="0"/>
              </a:rPr>
              <a:t>CA 0M€</a:t>
            </a:r>
          </a:p>
        </p:txBody>
      </p:sp>
      <p:sp>
        <p:nvSpPr>
          <p:cNvPr id="31" name="Sous-titre 2"/>
          <p:cNvSpPr txBox="1">
            <a:spLocks/>
          </p:cNvSpPr>
          <p:nvPr/>
        </p:nvSpPr>
        <p:spPr>
          <a:xfrm>
            <a:off x="4969467" y="5337009"/>
            <a:ext cx="930298" cy="3877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fr-FR" sz="1200" dirty="0">
                <a:solidFill>
                  <a:schemeClr val="bg1">
                    <a:lumMod val="50000"/>
                  </a:schemeClr>
                </a:solidFill>
                <a:latin typeface="+mj-lt"/>
                <a:ea typeface="Roboto" charset="0"/>
                <a:cs typeface="Roboto" charset="0"/>
              </a:rPr>
              <a:t>CA 1M€</a:t>
            </a:r>
          </a:p>
        </p:txBody>
      </p:sp>
      <p:sp>
        <p:nvSpPr>
          <p:cNvPr id="32" name="Sous-titre 2"/>
          <p:cNvSpPr txBox="1">
            <a:spLocks/>
          </p:cNvSpPr>
          <p:nvPr/>
        </p:nvSpPr>
        <p:spPr>
          <a:xfrm>
            <a:off x="6783669" y="5337009"/>
            <a:ext cx="930298" cy="3877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fr-FR" sz="1200" dirty="0">
                <a:solidFill>
                  <a:schemeClr val="bg1">
                    <a:lumMod val="50000"/>
                  </a:schemeClr>
                </a:solidFill>
                <a:latin typeface="+mj-lt"/>
                <a:ea typeface="Roboto" charset="0"/>
                <a:cs typeface="Roboto" charset="0"/>
              </a:rPr>
              <a:t>CA &gt; 5M€</a:t>
            </a:r>
          </a:p>
        </p:txBody>
      </p:sp>
      <p:sp>
        <p:nvSpPr>
          <p:cNvPr id="35" name="Sous-titre 2"/>
          <p:cNvSpPr txBox="1">
            <a:spLocks/>
          </p:cNvSpPr>
          <p:nvPr/>
        </p:nvSpPr>
        <p:spPr>
          <a:xfrm>
            <a:off x="2133100" y="3603320"/>
            <a:ext cx="1210811" cy="19560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fr-FR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  <a:t>Incubateurs, accélérateurs</a:t>
            </a:r>
            <a:br>
              <a:rPr lang="fr-FR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</a:br>
            <a:r>
              <a:rPr lang="fr-FR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  <a:t>Love money</a:t>
            </a:r>
            <a:br>
              <a:rPr lang="fr-FR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</a:br>
            <a:r>
              <a:rPr lang="fr-FR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  <a:t>Aides publiques</a:t>
            </a:r>
            <a:br>
              <a:rPr lang="fr-FR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</a:br>
            <a:r>
              <a:rPr lang="fr-FR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  <a:t>Concours, prêts d’honneur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fr-FR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  <a:t>50 </a:t>
            </a:r>
            <a:r>
              <a:rPr lang="mr-IN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  <a:t>–</a:t>
            </a:r>
            <a:r>
              <a:rPr lang="fr-FR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  <a:t> 300 K€</a:t>
            </a:r>
          </a:p>
        </p:txBody>
      </p:sp>
      <p:sp>
        <p:nvSpPr>
          <p:cNvPr id="37" name="Sous-titre 2"/>
          <p:cNvSpPr txBox="1">
            <a:spLocks/>
          </p:cNvSpPr>
          <p:nvPr/>
        </p:nvSpPr>
        <p:spPr>
          <a:xfrm>
            <a:off x="3701953" y="2917646"/>
            <a:ext cx="1510178" cy="12208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fr-FR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  <a:t>Business Angles</a:t>
            </a:r>
            <a:br>
              <a:rPr lang="fr-FR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</a:br>
            <a:r>
              <a:rPr lang="fr-FR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  <a:t>Aides publiques</a:t>
            </a:r>
            <a:br>
              <a:rPr lang="fr-FR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</a:br>
            <a:r>
              <a:rPr lang="fr-FR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  <a:t>fonds d’amorçage</a:t>
            </a:r>
            <a:br>
              <a:rPr lang="fr-FR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</a:br>
            <a:r>
              <a:rPr lang="fr-FR" sz="1000" b="1" dirty="0" err="1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  <a:t>Crowdfunding</a:t>
            </a:r>
            <a:endParaRPr lang="fr-FR" sz="1000" b="1" dirty="0">
              <a:solidFill>
                <a:schemeClr val="tx1"/>
              </a:solidFill>
              <a:latin typeface="+mj-lt"/>
              <a:ea typeface="Roboto" charset="0"/>
              <a:cs typeface="Roboto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fr-FR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  <a:t>100 k€ </a:t>
            </a:r>
            <a:r>
              <a:rPr lang="mr-IN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  <a:t>–</a:t>
            </a:r>
            <a:r>
              <a:rPr lang="fr-FR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  <a:t> 3 M€</a:t>
            </a:r>
          </a:p>
        </p:txBody>
      </p:sp>
      <p:sp>
        <p:nvSpPr>
          <p:cNvPr id="48" name="Sous-titre 2"/>
          <p:cNvSpPr txBox="1">
            <a:spLocks/>
          </p:cNvSpPr>
          <p:nvPr/>
        </p:nvSpPr>
        <p:spPr>
          <a:xfrm>
            <a:off x="5551804" y="2476531"/>
            <a:ext cx="1510178" cy="8764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fr-FR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  <a:t>Capital Risque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fr-FR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  <a:t>1 </a:t>
            </a:r>
            <a:r>
              <a:rPr lang="mr-IN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  <a:t>–</a:t>
            </a:r>
            <a:r>
              <a:rPr lang="fr-FR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  <a:t> 10 M€</a:t>
            </a:r>
          </a:p>
        </p:txBody>
      </p:sp>
      <p:sp>
        <p:nvSpPr>
          <p:cNvPr id="50" name="Sous-titre 2"/>
          <p:cNvSpPr txBox="1">
            <a:spLocks/>
          </p:cNvSpPr>
          <p:nvPr/>
        </p:nvSpPr>
        <p:spPr>
          <a:xfrm>
            <a:off x="8048809" y="1851223"/>
            <a:ext cx="1510178" cy="8764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fr-FR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  <a:t>Capital développement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fr-FR" sz="1000" b="1" dirty="0">
                <a:solidFill>
                  <a:schemeClr val="tx1"/>
                </a:solidFill>
                <a:latin typeface="+mj-lt"/>
                <a:ea typeface="Roboto" charset="0"/>
                <a:cs typeface="Roboto" charset="0"/>
              </a:rPr>
              <a:t>&gt; 5 M€</a:t>
            </a:r>
          </a:p>
        </p:txBody>
      </p:sp>
      <p:sp>
        <p:nvSpPr>
          <p:cNvPr id="10" name="Forme libre 9">
            <a:extLst>
              <a:ext uri="{FF2B5EF4-FFF2-40B4-BE49-F238E27FC236}">
                <a16:creationId xmlns:a16="http://schemas.microsoft.com/office/drawing/2014/main" id="{D502D7AB-755F-4746-9EA9-B66EBC6E709E}"/>
              </a:ext>
            </a:extLst>
          </p:cNvPr>
          <p:cNvSpPr/>
          <p:nvPr/>
        </p:nvSpPr>
        <p:spPr>
          <a:xfrm>
            <a:off x="2242266" y="2473288"/>
            <a:ext cx="8444285" cy="2892445"/>
          </a:xfrm>
          <a:custGeom>
            <a:avLst/>
            <a:gdLst>
              <a:gd name="connsiteX0" fmla="*/ 0 w 8444285"/>
              <a:gd name="connsiteY0" fmla="*/ 2892445 h 2892445"/>
              <a:gd name="connsiteX1" fmla="*/ 2321781 w 8444285"/>
              <a:gd name="connsiteY1" fmla="*/ 2685711 h 2892445"/>
              <a:gd name="connsiteX2" fmla="*/ 3896139 w 8444285"/>
              <a:gd name="connsiteY2" fmla="*/ 2399464 h 2892445"/>
              <a:gd name="connsiteX3" fmla="*/ 4643561 w 8444285"/>
              <a:gd name="connsiteY3" fmla="*/ 2049606 h 2892445"/>
              <a:gd name="connsiteX4" fmla="*/ 5144494 w 8444285"/>
              <a:gd name="connsiteY4" fmla="*/ 1572528 h 2892445"/>
              <a:gd name="connsiteX5" fmla="*/ 5526156 w 8444285"/>
              <a:gd name="connsiteY5" fmla="*/ 1047742 h 2892445"/>
              <a:gd name="connsiteX6" fmla="*/ 5947575 w 8444285"/>
              <a:gd name="connsiteY6" fmla="*/ 586566 h 2892445"/>
              <a:gd name="connsiteX7" fmla="*/ 6440556 w 8444285"/>
              <a:gd name="connsiteY7" fmla="*/ 260563 h 2892445"/>
              <a:gd name="connsiteX8" fmla="*/ 7076661 w 8444285"/>
              <a:gd name="connsiteY8" fmla="*/ 69732 h 2892445"/>
              <a:gd name="connsiteX9" fmla="*/ 7680960 w 8444285"/>
              <a:gd name="connsiteY9" fmla="*/ 6121 h 2892445"/>
              <a:gd name="connsiteX10" fmla="*/ 8444285 w 8444285"/>
              <a:gd name="connsiteY10" fmla="*/ 6121 h 28924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444285" h="2892445">
                <a:moveTo>
                  <a:pt x="0" y="2892445"/>
                </a:moveTo>
                <a:cubicBezTo>
                  <a:pt x="836212" y="2830160"/>
                  <a:pt x="1672424" y="2767875"/>
                  <a:pt x="2321781" y="2685711"/>
                </a:cubicBezTo>
                <a:cubicBezTo>
                  <a:pt x="2971138" y="2603547"/>
                  <a:pt x="3509176" y="2505482"/>
                  <a:pt x="3896139" y="2399464"/>
                </a:cubicBezTo>
                <a:cubicBezTo>
                  <a:pt x="4283102" y="2293446"/>
                  <a:pt x="4435502" y="2187429"/>
                  <a:pt x="4643561" y="2049606"/>
                </a:cubicBezTo>
                <a:cubicBezTo>
                  <a:pt x="4851620" y="1911783"/>
                  <a:pt x="4997395" y="1739505"/>
                  <a:pt x="5144494" y="1572528"/>
                </a:cubicBezTo>
                <a:cubicBezTo>
                  <a:pt x="5291593" y="1405551"/>
                  <a:pt x="5392309" y="1212069"/>
                  <a:pt x="5526156" y="1047742"/>
                </a:cubicBezTo>
                <a:cubicBezTo>
                  <a:pt x="5660003" y="883415"/>
                  <a:pt x="5795175" y="717762"/>
                  <a:pt x="5947575" y="586566"/>
                </a:cubicBezTo>
                <a:cubicBezTo>
                  <a:pt x="6099975" y="455370"/>
                  <a:pt x="6252375" y="346702"/>
                  <a:pt x="6440556" y="260563"/>
                </a:cubicBezTo>
                <a:cubicBezTo>
                  <a:pt x="6628737" y="174424"/>
                  <a:pt x="6869927" y="112139"/>
                  <a:pt x="7076661" y="69732"/>
                </a:cubicBezTo>
                <a:cubicBezTo>
                  <a:pt x="7283395" y="27325"/>
                  <a:pt x="7453023" y="16723"/>
                  <a:pt x="7680960" y="6121"/>
                </a:cubicBezTo>
                <a:cubicBezTo>
                  <a:pt x="7908897" y="-4481"/>
                  <a:pt x="8176591" y="820"/>
                  <a:pt x="8444285" y="6121"/>
                </a:cubicBezTo>
              </a:path>
            </a:pathLst>
          </a:custGeom>
          <a:noFill/>
          <a:ln w="22225" cap="rnd">
            <a:solidFill>
              <a:schemeClr val="tx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6" name="Connecteur droit avec flèche 15"/>
          <p:cNvCxnSpPr>
            <a:cxnSpLocks/>
          </p:cNvCxnSpPr>
          <p:nvPr/>
        </p:nvCxnSpPr>
        <p:spPr>
          <a:xfrm>
            <a:off x="1713221" y="5640852"/>
            <a:ext cx="8574997" cy="0"/>
          </a:xfrm>
          <a:prstGeom prst="straightConnector1">
            <a:avLst/>
          </a:prstGeom>
          <a:ln>
            <a:solidFill>
              <a:schemeClr val="accent3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pSp>
        <p:nvGrpSpPr>
          <p:cNvPr id="47" name="Groupe 46">
            <a:extLst>
              <a:ext uri="{FF2B5EF4-FFF2-40B4-BE49-F238E27FC236}">
                <a16:creationId xmlns:a16="http://schemas.microsoft.com/office/drawing/2014/main" id="{943949A8-6605-6143-9F65-03F15D404784}"/>
              </a:ext>
            </a:extLst>
          </p:cNvPr>
          <p:cNvGrpSpPr/>
          <p:nvPr/>
        </p:nvGrpSpPr>
        <p:grpSpPr>
          <a:xfrm>
            <a:off x="5850369" y="3310549"/>
            <a:ext cx="1071197" cy="827923"/>
            <a:chOff x="5674626" y="3406852"/>
            <a:chExt cx="1495637" cy="1155970"/>
          </a:xfrm>
        </p:grpSpPr>
        <p:pic>
          <p:nvPicPr>
            <p:cNvPr id="38" name="Image 37">
              <a:extLst>
                <a:ext uri="{FF2B5EF4-FFF2-40B4-BE49-F238E27FC236}">
                  <a16:creationId xmlns:a16="http://schemas.microsoft.com/office/drawing/2014/main" id="{75568D39-F4B6-344B-9EE4-415529664DB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r="85359"/>
            <a:stretch/>
          </p:blipFill>
          <p:spPr>
            <a:xfrm>
              <a:off x="5965545" y="3406852"/>
              <a:ext cx="784882" cy="827082"/>
            </a:xfrm>
            <a:prstGeom prst="rect">
              <a:avLst/>
            </a:prstGeom>
          </p:spPr>
        </p:pic>
        <p:pic>
          <p:nvPicPr>
            <p:cNvPr id="51" name="Image 50">
              <a:extLst>
                <a:ext uri="{FF2B5EF4-FFF2-40B4-BE49-F238E27FC236}">
                  <a16:creationId xmlns:a16="http://schemas.microsoft.com/office/drawing/2014/main" id="{7D1BF7AA-62D0-1349-9672-ECC11A2273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5964"/>
            <a:stretch/>
          </p:blipFill>
          <p:spPr>
            <a:xfrm>
              <a:off x="5674626" y="4288232"/>
              <a:ext cx="1495637" cy="274590"/>
            </a:xfrm>
            <a:prstGeom prst="rect">
              <a:avLst/>
            </a:prstGeom>
          </p:spPr>
        </p:pic>
      </p:grpSp>
      <p:grpSp>
        <p:nvGrpSpPr>
          <p:cNvPr id="53" name="Groupe 52">
            <a:extLst>
              <a:ext uri="{FF2B5EF4-FFF2-40B4-BE49-F238E27FC236}">
                <a16:creationId xmlns:a16="http://schemas.microsoft.com/office/drawing/2014/main" id="{589B7B76-DD6A-C945-A993-8331ECB57C74}"/>
              </a:ext>
            </a:extLst>
          </p:cNvPr>
          <p:cNvGrpSpPr/>
          <p:nvPr/>
        </p:nvGrpSpPr>
        <p:grpSpPr>
          <a:xfrm>
            <a:off x="4028479" y="4138472"/>
            <a:ext cx="935860" cy="854287"/>
            <a:chOff x="4458105" y="4041180"/>
            <a:chExt cx="1454615" cy="1327826"/>
          </a:xfrm>
        </p:grpSpPr>
        <p:pic>
          <p:nvPicPr>
            <p:cNvPr id="52" name="Image 51">
              <a:extLst>
                <a:ext uri="{FF2B5EF4-FFF2-40B4-BE49-F238E27FC236}">
                  <a16:creationId xmlns:a16="http://schemas.microsoft.com/office/drawing/2014/main" id="{A5676FDC-CC2E-4F45-BDF3-E80395DBE61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21103" b="15427"/>
            <a:stretch/>
          </p:blipFill>
          <p:spPr>
            <a:xfrm>
              <a:off x="4458105" y="4944883"/>
              <a:ext cx="1454615" cy="424123"/>
            </a:xfrm>
            <a:prstGeom prst="rect">
              <a:avLst/>
            </a:prstGeom>
          </p:spPr>
        </p:pic>
        <p:pic>
          <p:nvPicPr>
            <p:cNvPr id="46" name="Image 45">
              <a:extLst>
                <a:ext uri="{FF2B5EF4-FFF2-40B4-BE49-F238E27FC236}">
                  <a16:creationId xmlns:a16="http://schemas.microsoft.com/office/drawing/2014/main" id="{3B5A4AE2-86D3-124F-9423-9D2212E25E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r="80009" b="10108"/>
            <a:stretch/>
          </p:blipFill>
          <p:spPr>
            <a:xfrm>
              <a:off x="4545543" y="4041180"/>
              <a:ext cx="864735" cy="105761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53986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7195" y="437780"/>
            <a:ext cx="5133649" cy="947400"/>
          </a:xfrm>
        </p:spPr>
        <p:txBody>
          <a:bodyPr anchor="t" anchorCtr="0">
            <a:normAutofit/>
          </a:bodyPr>
          <a:lstStyle/>
          <a:p>
            <a:r>
              <a:rPr lang="fr-FR" dirty="0" err="1"/>
              <a:t>Welcome</a:t>
            </a:r>
            <a:r>
              <a:rPr lang="fr-FR" dirty="0"/>
              <a:t> on </a:t>
            </a:r>
            <a:r>
              <a:rPr lang="fr-FR" dirty="0" err="1"/>
              <a:t>board</a:t>
            </a:r>
            <a:r>
              <a:rPr lang="fr-FR" dirty="0"/>
              <a:t>!</a:t>
            </a:r>
          </a:p>
        </p:txBody>
      </p:sp>
      <p:grpSp>
        <p:nvGrpSpPr>
          <p:cNvPr id="64" name="Groupe 63">
            <a:extLst>
              <a:ext uri="{FF2B5EF4-FFF2-40B4-BE49-F238E27FC236}">
                <a16:creationId xmlns:a16="http://schemas.microsoft.com/office/drawing/2014/main" id="{3384E1AE-B92D-894C-894F-D10EBDC82264}"/>
              </a:ext>
            </a:extLst>
          </p:cNvPr>
          <p:cNvGrpSpPr/>
          <p:nvPr/>
        </p:nvGrpSpPr>
        <p:grpSpPr>
          <a:xfrm>
            <a:off x="2786539" y="1997798"/>
            <a:ext cx="7090791" cy="2615697"/>
            <a:chOff x="2813700" y="1934424"/>
            <a:chExt cx="7090791" cy="2615697"/>
          </a:xfrm>
        </p:grpSpPr>
        <p:cxnSp>
          <p:nvCxnSpPr>
            <p:cNvPr id="61" name="Connecteur droit 60">
              <a:extLst>
                <a:ext uri="{FF2B5EF4-FFF2-40B4-BE49-F238E27FC236}">
                  <a16:creationId xmlns:a16="http://schemas.microsoft.com/office/drawing/2014/main" id="{D03CD3A1-0A65-104C-AB96-E309692C8ABA}"/>
                </a:ext>
              </a:extLst>
            </p:cNvPr>
            <p:cNvCxnSpPr/>
            <p:nvPr/>
          </p:nvCxnSpPr>
          <p:spPr>
            <a:xfrm>
              <a:off x="2813700" y="3191851"/>
              <a:ext cx="3453938" cy="126672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Connecteur droit 33">
              <a:extLst>
                <a:ext uri="{FF2B5EF4-FFF2-40B4-BE49-F238E27FC236}">
                  <a16:creationId xmlns:a16="http://schemas.microsoft.com/office/drawing/2014/main" id="{E7EEFABB-06D8-264E-9109-937D5B0AE79B}"/>
                </a:ext>
              </a:extLst>
            </p:cNvPr>
            <p:cNvCxnSpPr/>
            <p:nvPr/>
          </p:nvCxnSpPr>
          <p:spPr>
            <a:xfrm flipV="1">
              <a:off x="2897109" y="1934424"/>
              <a:ext cx="3422210" cy="126698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necteur droit 38">
              <a:extLst>
                <a:ext uri="{FF2B5EF4-FFF2-40B4-BE49-F238E27FC236}">
                  <a16:creationId xmlns:a16="http://schemas.microsoft.com/office/drawing/2014/main" id="{78B9A57A-DD97-E64B-9EC9-C91E7DFE0467}"/>
                </a:ext>
              </a:extLst>
            </p:cNvPr>
            <p:cNvCxnSpPr/>
            <p:nvPr/>
          </p:nvCxnSpPr>
          <p:spPr>
            <a:xfrm>
              <a:off x="6241483" y="4458580"/>
              <a:ext cx="2484170" cy="536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necteur droit 41">
              <a:extLst>
                <a:ext uri="{FF2B5EF4-FFF2-40B4-BE49-F238E27FC236}">
                  <a16:creationId xmlns:a16="http://schemas.microsoft.com/office/drawing/2014/main" id="{AD508621-2954-F640-92DB-1E29192DB081}"/>
                </a:ext>
              </a:extLst>
            </p:cNvPr>
            <p:cNvCxnSpPr/>
            <p:nvPr/>
          </p:nvCxnSpPr>
          <p:spPr>
            <a:xfrm>
              <a:off x="6319319" y="1960075"/>
              <a:ext cx="3585172" cy="36842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Connecteur droit 56">
              <a:extLst>
                <a:ext uri="{FF2B5EF4-FFF2-40B4-BE49-F238E27FC236}">
                  <a16:creationId xmlns:a16="http://schemas.microsoft.com/office/drawing/2014/main" id="{B3622BBE-8AB6-2A4C-BC9B-8DAE950AFC51}"/>
                </a:ext>
              </a:extLst>
            </p:cNvPr>
            <p:cNvCxnSpPr/>
            <p:nvPr/>
          </p:nvCxnSpPr>
          <p:spPr>
            <a:xfrm flipV="1">
              <a:off x="6205144" y="1978181"/>
              <a:ext cx="36339" cy="255081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Connecteur droit 58">
              <a:extLst>
                <a:ext uri="{FF2B5EF4-FFF2-40B4-BE49-F238E27FC236}">
                  <a16:creationId xmlns:a16="http://schemas.microsoft.com/office/drawing/2014/main" id="{A50B6A94-7E50-5740-953B-DD95BEBCC44A}"/>
                </a:ext>
              </a:extLst>
            </p:cNvPr>
            <p:cNvCxnSpPr/>
            <p:nvPr/>
          </p:nvCxnSpPr>
          <p:spPr>
            <a:xfrm flipH="1">
              <a:off x="8599785" y="2284743"/>
              <a:ext cx="1149790" cy="226537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Connecteur droit 62">
              <a:extLst>
                <a:ext uri="{FF2B5EF4-FFF2-40B4-BE49-F238E27FC236}">
                  <a16:creationId xmlns:a16="http://schemas.microsoft.com/office/drawing/2014/main" id="{5069630F-234F-7148-AC45-01FF2D2E6BC0}"/>
                </a:ext>
              </a:extLst>
            </p:cNvPr>
            <p:cNvCxnSpPr/>
            <p:nvPr/>
          </p:nvCxnSpPr>
          <p:spPr>
            <a:xfrm>
              <a:off x="6279752" y="1960075"/>
              <a:ext cx="2320033" cy="259004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Ellipse 16">
            <a:extLst>
              <a:ext uri="{FF2B5EF4-FFF2-40B4-BE49-F238E27FC236}">
                <a16:creationId xmlns:a16="http://schemas.microsoft.com/office/drawing/2014/main" id="{22056155-6AB7-D744-86FA-7AA3561E3529}"/>
              </a:ext>
            </a:extLst>
          </p:cNvPr>
          <p:cNvSpPr/>
          <p:nvPr/>
        </p:nvSpPr>
        <p:spPr>
          <a:xfrm>
            <a:off x="2225141" y="2689885"/>
            <a:ext cx="1149790" cy="114979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41300" dist="76200" dir="4320000" sx="96000" sy="96000" algn="ctr" rotWithShape="0">
              <a:schemeClr val="bg1">
                <a:lumMod val="50000"/>
                <a:alpha val="6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9" name="Ellipse 48">
            <a:extLst>
              <a:ext uri="{FF2B5EF4-FFF2-40B4-BE49-F238E27FC236}">
                <a16:creationId xmlns:a16="http://schemas.microsoft.com/office/drawing/2014/main" id="{3C06923D-B520-8B47-B23A-E2572816E62A}"/>
              </a:ext>
            </a:extLst>
          </p:cNvPr>
          <p:cNvSpPr/>
          <p:nvPr/>
        </p:nvSpPr>
        <p:spPr>
          <a:xfrm>
            <a:off x="5643829" y="1448554"/>
            <a:ext cx="1149790" cy="114979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41300" dist="76200" dir="4320000" sx="96000" sy="96000" algn="ctr" rotWithShape="0">
              <a:schemeClr val="bg1">
                <a:lumMod val="50000"/>
                <a:alpha val="6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4" name="Ellipse 53">
            <a:extLst>
              <a:ext uri="{FF2B5EF4-FFF2-40B4-BE49-F238E27FC236}">
                <a16:creationId xmlns:a16="http://schemas.microsoft.com/office/drawing/2014/main" id="{B9595669-5FD3-1E4A-9E81-EA7142701398}"/>
              </a:ext>
            </a:extLst>
          </p:cNvPr>
          <p:cNvSpPr/>
          <p:nvPr/>
        </p:nvSpPr>
        <p:spPr>
          <a:xfrm>
            <a:off x="9147519" y="1773222"/>
            <a:ext cx="1149790" cy="114979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41300" dist="76200" dir="4320000" sx="96000" sy="96000" algn="ctr" rotWithShape="0">
              <a:schemeClr val="bg1">
                <a:lumMod val="50000"/>
                <a:alpha val="6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5" name="Ellipse 54">
            <a:extLst>
              <a:ext uri="{FF2B5EF4-FFF2-40B4-BE49-F238E27FC236}">
                <a16:creationId xmlns:a16="http://schemas.microsoft.com/office/drawing/2014/main" id="{CCBC66E1-FC4E-D546-8520-97561B207C61}"/>
              </a:ext>
            </a:extLst>
          </p:cNvPr>
          <p:cNvSpPr/>
          <p:nvPr/>
        </p:nvSpPr>
        <p:spPr>
          <a:xfrm>
            <a:off x="5479107" y="3984718"/>
            <a:ext cx="1149790" cy="114979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41300" dist="76200" dir="4320000" sx="96000" sy="96000" algn="ctr" rotWithShape="0">
              <a:schemeClr val="bg1">
                <a:lumMod val="50000"/>
                <a:alpha val="6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6" name="Ellipse 55">
            <a:extLst>
              <a:ext uri="{FF2B5EF4-FFF2-40B4-BE49-F238E27FC236}">
                <a16:creationId xmlns:a16="http://schemas.microsoft.com/office/drawing/2014/main" id="{DE344A79-1DBC-6B43-942B-6234281F0F49}"/>
              </a:ext>
            </a:extLst>
          </p:cNvPr>
          <p:cNvSpPr/>
          <p:nvPr/>
        </p:nvSpPr>
        <p:spPr>
          <a:xfrm>
            <a:off x="7997729" y="4017475"/>
            <a:ext cx="1149790" cy="114979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41300" dist="76200" dir="4320000" sx="96000" sy="96000" algn="ctr" rotWithShape="0">
              <a:schemeClr val="bg1">
                <a:lumMod val="50000"/>
                <a:alpha val="6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9AF677F-EC0B-A74C-87FB-CC09AAD1E2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6220" y="2914461"/>
            <a:ext cx="700638" cy="700638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BCA9A10C-CB3A-944E-97A8-7B63B49F7D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4003" y="1691236"/>
            <a:ext cx="700638" cy="700638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587C5EC5-37E5-384C-8CAF-1B5A78E03E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3683" y="4209294"/>
            <a:ext cx="700638" cy="700638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E2674CE8-5E02-7043-8253-923910D35D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72095" y="1997798"/>
            <a:ext cx="700638" cy="700638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70F882E7-252F-8C4C-AEA6-C206BFDBF4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22305" y="4242051"/>
            <a:ext cx="700638" cy="700638"/>
          </a:xfrm>
          <a:prstGeom prst="rect">
            <a:avLst/>
          </a:prstGeom>
        </p:spPr>
      </p:pic>
      <p:sp>
        <p:nvSpPr>
          <p:cNvPr id="65" name="Titre 1">
            <a:extLst>
              <a:ext uri="{FF2B5EF4-FFF2-40B4-BE49-F238E27FC236}">
                <a16:creationId xmlns:a16="http://schemas.microsoft.com/office/drawing/2014/main" id="{5789B91F-3768-3D4B-843C-B711973F7BCE}"/>
              </a:ext>
            </a:extLst>
          </p:cNvPr>
          <p:cNvSpPr txBox="1">
            <a:spLocks/>
          </p:cNvSpPr>
          <p:nvPr/>
        </p:nvSpPr>
        <p:spPr>
          <a:xfrm>
            <a:off x="828286" y="3620444"/>
            <a:ext cx="1453018" cy="644936"/>
          </a:xfrm>
          <a:prstGeom prst="rect">
            <a:avLst/>
          </a:prstGeom>
        </p:spPr>
        <p:txBody>
          <a:bodyPr/>
          <a:lstStyle>
            <a:lvl1pPr algn="l" defTabSz="914400" rtl="0" eaLnBrk="1" fontAlgn="b" latinLnBrk="0" hangingPunct="1">
              <a:lnSpc>
                <a:spcPct val="90000"/>
              </a:lnSpc>
              <a:spcBef>
                <a:spcPct val="0"/>
              </a:spcBef>
              <a:buNone/>
              <a:defRPr sz="3800" b="0" i="0" kern="1200" baseline="0">
                <a:solidFill>
                  <a:schemeClr val="tx1"/>
                </a:solidFill>
                <a:latin typeface="+mj-lt"/>
                <a:ea typeface="Roboto Light" charset="0"/>
                <a:cs typeface="Roboto Light" charset="0"/>
              </a:defRPr>
            </a:lvl1pPr>
          </a:lstStyle>
          <a:p>
            <a:r>
              <a:rPr lang="fr-FR" sz="2000" dirty="0"/>
              <a:t>expertises</a:t>
            </a:r>
          </a:p>
          <a:p>
            <a:r>
              <a:rPr lang="fr-FR" sz="2000" dirty="0"/>
              <a:t>spatiales</a:t>
            </a:r>
          </a:p>
        </p:txBody>
      </p:sp>
      <p:sp>
        <p:nvSpPr>
          <p:cNvPr id="66" name="Titre 1">
            <a:extLst>
              <a:ext uri="{FF2B5EF4-FFF2-40B4-BE49-F238E27FC236}">
                <a16:creationId xmlns:a16="http://schemas.microsoft.com/office/drawing/2014/main" id="{BD78E776-9FC8-CC44-91F7-D4383F5E68C1}"/>
              </a:ext>
            </a:extLst>
          </p:cNvPr>
          <p:cNvSpPr txBox="1">
            <a:spLocks/>
          </p:cNvSpPr>
          <p:nvPr/>
        </p:nvSpPr>
        <p:spPr>
          <a:xfrm>
            <a:off x="6177983" y="659675"/>
            <a:ext cx="1453018" cy="644936"/>
          </a:xfrm>
          <a:prstGeom prst="rect">
            <a:avLst/>
          </a:prstGeom>
        </p:spPr>
        <p:txBody>
          <a:bodyPr/>
          <a:lstStyle>
            <a:lvl1pPr algn="l" defTabSz="914400" rtl="0" eaLnBrk="1" fontAlgn="b" latinLnBrk="0" hangingPunct="1">
              <a:lnSpc>
                <a:spcPct val="90000"/>
              </a:lnSpc>
              <a:spcBef>
                <a:spcPct val="0"/>
              </a:spcBef>
              <a:buNone/>
              <a:defRPr sz="3800" b="0" i="0" kern="1200" baseline="0">
                <a:solidFill>
                  <a:schemeClr val="tx1"/>
                </a:solidFill>
                <a:latin typeface="+mj-lt"/>
                <a:ea typeface="Roboto Light" charset="0"/>
                <a:cs typeface="Roboto Light" charset="0"/>
              </a:defRPr>
            </a:lvl1pPr>
          </a:lstStyle>
          <a:p>
            <a:r>
              <a:rPr lang="fr-FR" sz="2000" dirty="0"/>
              <a:t>incubation</a:t>
            </a:r>
          </a:p>
          <a:p>
            <a:r>
              <a:rPr lang="fr-FR" sz="2000" dirty="0"/>
              <a:t>accélération</a:t>
            </a:r>
          </a:p>
        </p:txBody>
      </p:sp>
      <p:sp>
        <p:nvSpPr>
          <p:cNvPr id="67" name="Titre 1">
            <a:extLst>
              <a:ext uri="{FF2B5EF4-FFF2-40B4-BE49-F238E27FC236}">
                <a16:creationId xmlns:a16="http://schemas.microsoft.com/office/drawing/2014/main" id="{231271EA-A418-D249-A400-E993856F7192}"/>
              </a:ext>
            </a:extLst>
          </p:cNvPr>
          <p:cNvSpPr txBox="1">
            <a:spLocks/>
          </p:cNvSpPr>
          <p:nvPr/>
        </p:nvSpPr>
        <p:spPr>
          <a:xfrm>
            <a:off x="9722414" y="1227749"/>
            <a:ext cx="1652364" cy="644936"/>
          </a:xfrm>
          <a:prstGeom prst="rect">
            <a:avLst/>
          </a:prstGeom>
        </p:spPr>
        <p:txBody>
          <a:bodyPr/>
          <a:lstStyle>
            <a:lvl1pPr algn="l" defTabSz="914400" rtl="0" eaLnBrk="1" fontAlgn="b" latinLnBrk="0" hangingPunct="1">
              <a:lnSpc>
                <a:spcPct val="90000"/>
              </a:lnSpc>
              <a:spcBef>
                <a:spcPct val="0"/>
              </a:spcBef>
              <a:buNone/>
              <a:defRPr sz="3800" b="0" i="0" kern="1200" baseline="0">
                <a:solidFill>
                  <a:schemeClr val="tx1"/>
                </a:solidFill>
                <a:latin typeface="+mj-lt"/>
                <a:ea typeface="Roboto Light" charset="0"/>
                <a:cs typeface="Roboto Light" charset="0"/>
              </a:defRPr>
            </a:lvl1pPr>
          </a:lstStyle>
          <a:p>
            <a:r>
              <a:rPr lang="fr-FR" sz="2000" dirty="0"/>
              <a:t>financement</a:t>
            </a:r>
          </a:p>
        </p:txBody>
      </p:sp>
      <p:sp>
        <p:nvSpPr>
          <p:cNvPr id="68" name="Titre 1">
            <a:extLst>
              <a:ext uri="{FF2B5EF4-FFF2-40B4-BE49-F238E27FC236}">
                <a16:creationId xmlns:a16="http://schemas.microsoft.com/office/drawing/2014/main" id="{96B4065D-CCDD-B640-A63B-5A89B7914A90}"/>
              </a:ext>
            </a:extLst>
          </p:cNvPr>
          <p:cNvSpPr txBox="1">
            <a:spLocks/>
          </p:cNvSpPr>
          <p:nvPr/>
        </p:nvSpPr>
        <p:spPr>
          <a:xfrm>
            <a:off x="9336633" y="4613495"/>
            <a:ext cx="2130919" cy="969948"/>
          </a:xfrm>
          <a:prstGeom prst="rect">
            <a:avLst/>
          </a:prstGeom>
        </p:spPr>
        <p:txBody>
          <a:bodyPr/>
          <a:lstStyle>
            <a:lvl1pPr algn="l" defTabSz="914400" rtl="0" eaLnBrk="1" fontAlgn="b" latinLnBrk="0" hangingPunct="1">
              <a:lnSpc>
                <a:spcPct val="90000"/>
              </a:lnSpc>
              <a:spcBef>
                <a:spcPct val="0"/>
              </a:spcBef>
              <a:buNone/>
              <a:defRPr sz="3800" b="0" i="0" kern="1200" baseline="0">
                <a:solidFill>
                  <a:schemeClr val="tx1"/>
                </a:solidFill>
                <a:latin typeface="+mj-lt"/>
                <a:ea typeface="Roboto Light" charset="0"/>
                <a:cs typeface="Roboto Light" charset="0"/>
              </a:defRPr>
            </a:lvl1pPr>
          </a:lstStyle>
          <a:p>
            <a:r>
              <a:rPr lang="fr-FR" sz="2000" dirty="0"/>
              <a:t>commercialisation</a:t>
            </a:r>
          </a:p>
          <a:p>
            <a:r>
              <a:rPr lang="fr-FR" sz="2000" dirty="0"/>
              <a:t>export</a:t>
            </a:r>
          </a:p>
        </p:txBody>
      </p:sp>
      <p:sp>
        <p:nvSpPr>
          <p:cNvPr id="69" name="Titre 1">
            <a:extLst>
              <a:ext uri="{FF2B5EF4-FFF2-40B4-BE49-F238E27FC236}">
                <a16:creationId xmlns:a16="http://schemas.microsoft.com/office/drawing/2014/main" id="{6BD42099-B5A9-564F-90B6-BED3B76A4A5E}"/>
              </a:ext>
            </a:extLst>
          </p:cNvPr>
          <p:cNvSpPr txBox="1">
            <a:spLocks/>
          </p:cNvSpPr>
          <p:nvPr/>
        </p:nvSpPr>
        <p:spPr>
          <a:xfrm>
            <a:off x="4333924" y="5313752"/>
            <a:ext cx="1369759" cy="444848"/>
          </a:xfrm>
          <a:prstGeom prst="rect">
            <a:avLst/>
          </a:prstGeom>
        </p:spPr>
        <p:txBody>
          <a:bodyPr/>
          <a:lstStyle>
            <a:lvl1pPr algn="l" defTabSz="914400" rtl="0" eaLnBrk="1" fontAlgn="b" latinLnBrk="0" hangingPunct="1">
              <a:lnSpc>
                <a:spcPct val="90000"/>
              </a:lnSpc>
              <a:spcBef>
                <a:spcPct val="0"/>
              </a:spcBef>
              <a:buNone/>
              <a:defRPr sz="3800" b="0" i="0" kern="1200" baseline="0">
                <a:solidFill>
                  <a:schemeClr val="tx1"/>
                </a:solidFill>
                <a:latin typeface="+mj-lt"/>
                <a:ea typeface="Roboto Light" charset="0"/>
                <a:cs typeface="Roboto Light" charset="0"/>
              </a:defRPr>
            </a:lvl1pPr>
          </a:lstStyle>
          <a:p>
            <a:r>
              <a:rPr lang="fr-FR" sz="2000" dirty="0"/>
              <a:t>formation</a:t>
            </a:r>
          </a:p>
        </p:txBody>
      </p:sp>
    </p:spTree>
    <p:extLst>
      <p:ext uri="{BB962C8B-B14F-4D97-AF65-F5344CB8AC3E}">
        <p14:creationId xmlns:p14="http://schemas.microsoft.com/office/powerpoint/2010/main" val="810827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9EA79CF6-8E25-CC43-849A-78605BB727E0}"/>
              </a:ext>
            </a:extLst>
          </p:cNvPr>
          <p:cNvSpPr/>
          <p:nvPr/>
        </p:nvSpPr>
        <p:spPr>
          <a:xfrm>
            <a:off x="6637894" y="474819"/>
            <a:ext cx="5075570" cy="507084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DB180F9-C2C2-B544-BB9B-EFA9BBB394BE}"/>
              </a:ext>
            </a:extLst>
          </p:cNvPr>
          <p:cNvSpPr/>
          <p:nvPr/>
        </p:nvSpPr>
        <p:spPr>
          <a:xfrm>
            <a:off x="2015315" y="474818"/>
            <a:ext cx="4622579" cy="53588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9041D83-1D34-A940-AC6F-86AAD9C2814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447963" y="1278307"/>
            <a:ext cx="3633788" cy="447675"/>
          </a:xfrm>
          <a:prstGeom prst="rect">
            <a:avLst/>
          </a:prstGeom>
        </p:spPr>
        <p:txBody>
          <a:bodyPr/>
          <a:lstStyle/>
          <a:p>
            <a:r>
              <a:rPr lang="fr-FR" sz="2400" dirty="0">
                <a:solidFill>
                  <a:schemeClr val="bg1"/>
                </a:solidFill>
                <a:latin typeface="+mn-lt"/>
              </a:rPr>
              <a:t>Vous êtes…</a:t>
            </a:r>
          </a:p>
        </p:txBody>
      </p:sp>
      <p:cxnSp>
        <p:nvCxnSpPr>
          <p:cNvPr id="7" name="Connecteur droit 6">
            <a:extLst>
              <a:ext uri="{FF2B5EF4-FFF2-40B4-BE49-F238E27FC236}">
                <a16:creationId xmlns:a16="http://schemas.microsoft.com/office/drawing/2014/main" id="{D6A6D2D1-887F-4044-8F91-EB259FC77F6C}"/>
              </a:ext>
            </a:extLst>
          </p:cNvPr>
          <p:cNvCxnSpPr>
            <a:cxnSpLocks/>
          </p:cNvCxnSpPr>
          <p:nvPr/>
        </p:nvCxnSpPr>
        <p:spPr>
          <a:xfrm flipH="1">
            <a:off x="2509787" y="1879585"/>
            <a:ext cx="136962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Image 22">
            <a:extLst>
              <a:ext uri="{FF2B5EF4-FFF2-40B4-BE49-F238E27FC236}">
                <a16:creationId xmlns:a16="http://schemas.microsoft.com/office/drawing/2014/main" id="{7579BACE-0C79-4E44-A051-F333B64E58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7894" y="474817"/>
            <a:ext cx="2554069" cy="1042315"/>
          </a:xfrm>
          <a:prstGeom prst="rect">
            <a:avLst/>
          </a:prstGeom>
          <a:effectLst/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9F5FA0BC-954F-CF4C-BD90-2375A10E1D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16895" y="554521"/>
            <a:ext cx="2398885" cy="915938"/>
          </a:xfrm>
          <a:prstGeom prst="rect">
            <a:avLst/>
          </a:prstGeom>
        </p:spPr>
      </p:pic>
      <p:sp>
        <p:nvSpPr>
          <p:cNvPr id="31" name="Titre 1">
            <a:extLst>
              <a:ext uri="{FF2B5EF4-FFF2-40B4-BE49-F238E27FC236}">
                <a16:creationId xmlns:a16="http://schemas.microsoft.com/office/drawing/2014/main" id="{2171916E-5750-9B44-9C76-659FCE3635C5}"/>
              </a:ext>
            </a:extLst>
          </p:cNvPr>
          <p:cNvSpPr txBox="1">
            <a:spLocks/>
          </p:cNvSpPr>
          <p:nvPr/>
        </p:nvSpPr>
        <p:spPr>
          <a:xfrm>
            <a:off x="2403759" y="2020053"/>
            <a:ext cx="4070193" cy="732110"/>
          </a:xfrm>
          <a:prstGeom prst="rect">
            <a:avLst/>
          </a:prstGeom>
        </p:spPr>
        <p:txBody>
          <a:bodyPr/>
          <a:lstStyle>
            <a:lvl1pPr algn="l" defTabSz="914400" rtl="0" eaLnBrk="1" fontAlgn="b" latinLnBrk="0" hangingPunct="1">
              <a:lnSpc>
                <a:spcPct val="90000"/>
              </a:lnSpc>
              <a:spcBef>
                <a:spcPct val="0"/>
              </a:spcBef>
              <a:buNone/>
              <a:defRPr sz="3800" b="0" i="0" kern="1200" baseline="0">
                <a:solidFill>
                  <a:schemeClr val="tx1"/>
                </a:solidFill>
                <a:latin typeface="+mj-lt"/>
                <a:ea typeface="Roboto Light" charset="0"/>
                <a:cs typeface="Roboto Light" charset="0"/>
              </a:defRPr>
            </a:lvl1pPr>
          </a:lstStyle>
          <a:p>
            <a:r>
              <a:rPr lang="fr-FR" sz="2000" dirty="0"/>
              <a:t>une start-up éligible au financement par le fonds French Tech </a:t>
            </a:r>
            <a:r>
              <a:rPr lang="fr-FR" sz="2000" dirty="0" err="1"/>
              <a:t>Seed</a:t>
            </a:r>
            <a:endParaRPr lang="fr-FR" sz="2000" dirty="0"/>
          </a:p>
        </p:txBody>
      </p:sp>
      <p:cxnSp>
        <p:nvCxnSpPr>
          <p:cNvPr id="42" name="Connecteur droit 41">
            <a:extLst>
              <a:ext uri="{FF2B5EF4-FFF2-40B4-BE49-F238E27FC236}">
                <a16:creationId xmlns:a16="http://schemas.microsoft.com/office/drawing/2014/main" id="{480D527A-3362-3445-B56E-EECEF7C2B88C}"/>
              </a:ext>
            </a:extLst>
          </p:cNvPr>
          <p:cNvCxnSpPr>
            <a:cxnSpLocks/>
          </p:cNvCxnSpPr>
          <p:nvPr/>
        </p:nvCxnSpPr>
        <p:spPr>
          <a:xfrm flipH="1">
            <a:off x="2509787" y="2803129"/>
            <a:ext cx="136962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itre 1">
            <a:extLst>
              <a:ext uri="{FF2B5EF4-FFF2-40B4-BE49-F238E27FC236}">
                <a16:creationId xmlns:a16="http://schemas.microsoft.com/office/drawing/2014/main" id="{67D6308E-1387-D048-B0E5-0B78CE56D280}"/>
              </a:ext>
            </a:extLst>
          </p:cNvPr>
          <p:cNvSpPr txBox="1">
            <a:spLocks/>
          </p:cNvSpPr>
          <p:nvPr/>
        </p:nvSpPr>
        <p:spPr>
          <a:xfrm>
            <a:off x="2403759" y="2943597"/>
            <a:ext cx="4070193" cy="732110"/>
          </a:xfrm>
          <a:prstGeom prst="rect">
            <a:avLst/>
          </a:prstGeom>
        </p:spPr>
        <p:txBody>
          <a:bodyPr/>
          <a:lstStyle>
            <a:lvl1pPr algn="l" defTabSz="914400" rtl="0" eaLnBrk="1" fontAlgn="b" latinLnBrk="0" hangingPunct="1">
              <a:lnSpc>
                <a:spcPct val="90000"/>
              </a:lnSpc>
              <a:spcBef>
                <a:spcPct val="0"/>
              </a:spcBef>
              <a:buNone/>
              <a:defRPr sz="3800" b="0" i="0" kern="1200" baseline="0">
                <a:solidFill>
                  <a:schemeClr val="tx1"/>
                </a:solidFill>
                <a:latin typeface="+mj-lt"/>
                <a:ea typeface="Roboto Light" charset="0"/>
                <a:cs typeface="Roboto Light" charset="0"/>
              </a:defRPr>
            </a:lvl1pPr>
          </a:lstStyle>
          <a:p>
            <a:r>
              <a:rPr lang="fr-FR" sz="2000" dirty="0"/>
              <a:t>un chercheur sur le point de lancer une spin-off</a:t>
            </a:r>
          </a:p>
        </p:txBody>
      </p:sp>
      <p:cxnSp>
        <p:nvCxnSpPr>
          <p:cNvPr id="44" name="Connecteur droit 43">
            <a:extLst>
              <a:ext uri="{FF2B5EF4-FFF2-40B4-BE49-F238E27FC236}">
                <a16:creationId xmlns:a16="http://schemas.microsoft.com/office/drawing/2014/main" id="{477F89FC-22B2-4C4D-9A1C-8F09FF9C8A96}"/>
              </a:ext>
            </a:extLst>
          </p:cNvPr>
          <p:cNvCxnSpPr>
            <a:cxnSpLocks/>
          </p:cNvCxnSpPr>
          <p:nvPr/>
        </p:nvCxnSpPr>
        <p:spPr>
          <a:xfrm flipH="1">
            <a:off x="2509787" y="3744961"/>
            <a:ext cx="136962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itre 1">
            <a:extLst>
              <a:ext uri="{FF2B5EF4-FFF2-40B4-BE49-F238E27FC236}">
                <a16:creationId xmlns:a16="http://schemas.microsoft.com/office/drawing/2014/main" id="{5652D45B-3D70-364C-B30F-191D5B3DADC2}"/>
              </a:ext>
            </a:extLst>
          </p:cNvPr>
          <p:cNvSpPr txBox="1">
            <a:spLocks/>
          </p:cNvSpPr>
          <p:nvPr/>
        </p:nvSpPr>
        <p:spPr>
          <a:xfrm>
            <a:off x="2403759" y="3885429"/>
            <a:ext cx="4070193" cy="732110"/>
          </a:xfrm>
          <a:prstGeom prst="rect">
            <a:avLst/>
          </a:prstGeom>
        </p:spPr>
        <p:txBody>
          <a:bodyPr/>
          <a:lstStyle>
            <a:lvl1pPr algn="l" defTabSz="914400" rtl="0" eaLnBrk="1" fontAlgn="b" latinLnBrk="0" hangingPunct="1">
              <a:lnSpc>
                <a:spcPct val="90000"/>
              </a:lnSpc>
              <a:spcBef>
                <a:spcPct val="0"/>
              </a:spcBef>
              <a:buNone/>
              <a:defRPr sz="3800" b="0" i="0" kern="1200" baseline="0">
                <a:solidFill>
                  <a:schemeClr val="tx1"/>
                </a:solidFill>
                <a:latin typeface="+mj-lt"/>
                <a:ea typeface="Roboto Light" charset="0"/>
                <a:cs typeface="Roboto Light" charset="0"/>
              </a:defRPr>
            </a:lvl1pPr>
          </a:lstStyle>
          <a:p>
            <a:r>
              <a:rPr lang="fr-FR" sz="2000" dirty="0"/>
              <a:t>un étudiant ou un porteur de projet dans le domaine du spatial</a:t>
            </a:r>
          </a:p>
        </p:txBody>
      </p:sp>
      <p:sp>
        <p:nvSpPr>
          <p:cNvPr id="46" name="Titre 1">
            <a:extLst>
              <a:ext uri="{FF2B5EF4-FFF2-40B4-BE49-F238E27FC236}">
                <a16:creationId xmlns:a16="http://schemas.microsoft.com/office/drawing/2014/main" id="{86EF40B6-B793-4242-949B-E9A1FA5F4B9D}"/>
              </a:ext>
            </a:extLst>
          </p:cNvPr>
          <p:cNvSpPr txBox="1">
            <a:spLocks/>
          </p:cNvSpPr>
          <p:nvPr/>
        </p:nvSpPr>
        <p:spPr>
          <a:xfrm>
            <a:off x="7238394" y="2372823"/>
            <a:ext cx="3633635" cy="448646"/>
          </a:xfrm>
          <a:prstGeom prst="rect">
            <a:avLst/>
          </a:prstGeom>
        </p:spPr>
        <p:txBody>
          <a:bodyPr/>
          <a:lstStyle>
            <a:lvl1pPr algn="l" defTabSz="914400" rtl="0" eaLnBrk="1" fontAlgn="b" latinLnBrk="0" hangingPunct="1">
              <a:lnSpc>
                <a:spcPct val="90000"/>
              </a:lnSpc>
              <a:spcBef>
                <a:spcPct val="0"/>
              </a:spcBef>
              <a:buNone/>
              <a:defRPr sz="3800" b="0" i="0" kern="1200" baseline="0">
                <a:solidFill>
                  <a:schemeClr val="tx1"/>
                </a:solidFill>
                <a:latin typeface="+mj-lt"/>
                <a:ea typeface="Roboto Light" charset="0"/>
                <a:cs typeface="Roboto Light" charset="0"/>
              </a:defRPr>
            </a:lvl1pPr>
          </a:lstStyle>
          <a:p>
            <a:r>
              <a:rPr lang="fr-FR" sz="2600" b="1" dirty="0">
                <a:latin typeface="+mn-lt"/>
              </a:rPr>
              <a:t>Prenez contact</a:t>
            </a:r>
          </a:p>
        </p:txBody>
      </p:sp>
      <p:sp>
        <p:nvSpPr>
          <p:cNvPr id="47" name="Titre 1">
            <a:extLst>
              <a:ext uri="{FF2B5EF4-FFF2-40B4-BE49-F238E27FC236}">
                <a16:creationId xmlns:a16="http://schemas.microsoft.com/office/drawing/2014/main" id="{BD161012-2AC9-4948-8A77-8D20A344D47C}"/>
              </a:ext>
            </a:extLst>
          </p:cNvPr>
          <p:cNvSpPr txBox="1">
            <a:spLocks/>
          </p:cNvSpPr>
          <p:nvPr/>
        </p:nvSpPr>
        <p:spPr>
          <a:xfrm>
            <a:off x="7238394" y="2802591"/>
            <a:ext cx="3633635" cy="448646"/>
          </a:xfrm>
          <a:prstGeom prst="rect">
            <a:avLst/>
          </a:prstGeom>
        </p:spPr>
        <p:txBody>
          <a:bodyPr/>
          <a:lstStyle>
            <a:lvl1pPr algn="l" defTabSz="914400" rtl="0" eaLnBrk="1" fontAlgn="b" latinLnBrk="0" hangingPunct="1">
              <a:lnSpc>
                <a:spcPct val="90000"/>
              </a:lnSpc>
              <a:spcBef>
                <a:spcPct val="0"/>
              </a:spcBef>
              <a:buNone/>
              <a:defRPr sz="3800" b="0" i="0" kern="1200" baseline="0">
                <a:solidFill>
                  <a:schemeClr val="tx1"/>
                </a:solidFill>
                <a:latin typeface="+mj-lt"/>
                <a:ea typeface="Roboto Light" charset="0"/>
                <a:cs typeface="Roboto Light" charset="0"/>
              </a:defRPr>
            </a:lvl1pPr>
          </a:lstStyle>
          <a:p>
            <a:r>
              <a:rPr lang="fr-FR" sz="2600" dirty="0"/>
              <a:t>Véronique De La Casa</a:t>
            </a:r>
          </a:p>
        </p:txBody>
      </p:sp>
      <p:cxnSp>
        <p:nvCxnSpPr>
          <p:cNvPr id="48" name="Connecteur droit 47">
            <a:extLst>
              <a:ext uri="{FF2B5EF4-FFF2-40B4-BE49-F238E27FC236}">
                <a16:creationId xmlns:a16="http://schemas.microsoft.com/office/drawing/2014/main" id="{9C08C365-E6FB-1B48-88A6-662528FB8A3C}"/>
              </a:ext>
            </a:extLst>
          </p:cNvPr>
          <p:cNvCxnSpPr>
            <a:cxnSpLocks/>
          </p:cNvCxnSpPr>
          <p:nvPr/>
        </p:nvCxnSpPr>
        <p:spPr>
          <a:xfrm flipH="1">
            <a:off x="7319531" y="3397489"/>
            <a:ext cx="1369623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itre 1">
            <a:extLst>
              <a:ext uri="{FF2B5EF4-FFF2-40B4-BE49-F238E27FC236}">
                <a16:creationId xmlns:a16="http://schemas.microsoft.com/office/drawing/2014/main" id="{D2E38915-4E2E-9644-85D4-F0485743B7D6}"/>
              </a:ext>
            </a:extLst>
          </p:cNvPr>
          <p:cNvSpPr txBox="1">
            <a:spLocks/>
          </p:cNvSpPr>
          <p:nvPr/>
        </p:nvSpPr>
        <p:spPr>
          <a:xfrm>
            <a:off x="7238394" y="3589339"/>
            <a:ext cx="3633635" cy="448646"/>
          </a:xfrm>
          <a:prstGeom prst="rect">
            <a:avLst/>
          </a:prstGeom>
        </p:spPr>
        <p:txBody>
          <a:bodyPr/>
          <a:lstStyle>
            <a:lvl1pPr algn="l" defTabSz="914400" rtl="0" eaLnBrk="1" fontAlgn="b" latinLnBrk="0" hangingPunct="1">
              <a:lnSpc>
                <a:spcPct val="90000"/>
              </a:lnSpc>
              <a:spcBef>
                <a:spcPct val="0"/>
              </a:spcBef>
              <a:buNone/>
              <a:defRPr sz="3800" b="0" i="0" kern="1200" baseline="0">
                <a:solidFill>
                  <a:schemeClr val="tx1"/>
                </a:solidFill>
                <a:latin typeface="+mj-lt"/>
                <a:ea typeface="Roboto Light" charset="0"/>
                <a:cs typeface="Roboto Light" charset="0"/>
              </a:defRPr>
            </a:lvl1pPr>
          </a:lstStyle>
          <a:p>
            <a:r>
              <a:rPr lang="fr-FR" sz="1800" u="sng" dirty="0" err="1"/>
              <a:t>veronique.delacasa@cnes.fr</a:t>
            </a:r>
            <a:endParaRPr lang="fr-FR" sz="1800" u="sng" dirty="0"/>
          </a:p>
        </p:txBody>
      </p:sp>
      <p:sp>
        <p:nvSpPr>
          <p:cNvPr id="50" name="Titre 1">
            <a:extLst>
              <a:ext uri="{FF2B5EF4-FFF2-40B4-BE49-F238E27FC236}">
                <a16:creationId xmlns:a16="http://schemas.microsoft.com/office/drawing/2014/main" id="{072BD765-00A6-584E-9F39-A2FD646A293A}"/>
              </a:ext>
            </a:extLst>
          </p:cNvPr>
          <p:cNvSpPr txBox="1">
            <a:spLocks/>
          </p:cNvSpPr>
          <p:nvPr/>
        </p:nvSpPr>
        <p:spPr>
          <a:xfrm>
            <a:off x="7238394" y="3991402"/>
            <a:ext cx="3633635" cy="448646"/>
          </a:xfrm>
          <a:prstGeom prst="rect">
            <a:avLst/>
          </a:prstGeom>
        </p:spPr>
        <p:txBody>
          <a:bodyPr/>
          <a:lstStyle>
            <a:lvl1pPr algn="l" defTabSz="914400" rtl="0" eaLnBrk="1" fontAlgn="b" latinLnBrk="0" hangingPunct="1">
              <a:lnSpc>
                <a:spcPct val="90000"/>
              </a:lnSpc>
              <a:spcBef>
                <a:spcPct val="0"/>
              </a:spcBef>
              <a:buNone/>
              <a:defRPr sz="3800" b="0" i="0" kern="1200" baseline="0">
                <a:solidFill>
                  <a:schemeClr val="tx1"/>
                </a:solidFill>
                <a:latin typeface="+mj-lt"/>
                <a:ea typeface="Roboto Light" charset="0"/>
                <a:cs typeface="Roboto Light" charset="0"/>
              </a:defRPr>
            </a:lvl1pPr>
          </a:lstStyle>
          <a:p>
            <a:r>
              <a:rPr lang="fr-FR" sz="1800" dirty="0"/>
              <a:t>06 75 38 60 93</a:t>
            </a:r>
          </a:p>
        </p:txBody>
      </p:sp>
      <p:pic>
        <p:nvPicPr>
          <p:cNvPr id="51" name="Image 50">
            <a:extLst>
              <a:ext uri="{FF2B5EF4-FFF2-40B4-BE49-F238E27FC236}">
                <a16:creationId xmlns:a16="http://schemas.microsoft.com/office/drawing/2014/main" id="{0EB8155F-23E7-C445-8ED8-10C6F62568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6279" y="6172900"/>
            <a:ext cx="1075331" cy="311846"/>
          </a:xfrm>
          <a:prstGeom prst="rect">
            <a:avLst/>
          </a:prstGeom>
        </p:spPr>
      </p:pic>
      <p:pic>
        <p:nvPicPr>
          <p:cNvPr id="52" name="Image 51">
            <a:extLst>
              <a:ext uri="{FF2B5EF4-FFF2-40B4-BE49-F238E27FC236}">
                <a16:creationId xmlns:a16="http://schemas.microsoft.com/office/drawing/2014/main" id="{B809FE5B-CF47-3343-9EE4-7F8D23EC2F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20783" y="6009662"/>
            <a:ext cx="708286" cy="708286"/>
          </a:xfrm>
          <a:prstGeom prst="rect">
            <a:avLst/>
          </a:prstGeom>
        </p:spPr>
      </p:pic>
      <p:pic>
        <p:nvPicPr>
          <p:cNvPr id="53" name="Image 52">
            <a:extLst>
              <a:ext uri="{FF2B5EF4-FFF2-40B4-BE49-F238E27FC236}">
                <a16:creationId xmlns:a16="http://schemas.microsoft.com/office/drawing/2014/main" id="{6CA8F9D4-3A62-2A42-9241-32C6AE8A51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69541" y="6138322"/>
            <a:ext cx="999344" cy="431717"/>
          </a:xfrm>
          <a:prstGeom prst="rect">
            <a:avLst/>
          </a:prstGeom>
        </p:spPr>
      </p:pic>
      <p:pic>
        <p:nvPicPr>
          <p:cNvPr id="54" name="Image 53">
            <a:extLst>
              <a:ext uri="{FF2B5EF4-FFF2-40B4-BE49-F238E27FC236}">
                <a16:creationId xmlns:a16="http://schemas.microsoft.com/office/drawing/2014/main" id="{6455C5BB-C27E-F94C-A499-58CE03AF3EE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2465" y="6071711"/>
            <a:ext cx="773287" cy="527523"/>
          </a:xfrm>
          <a:prstGeom prst="rect">
            <a:avLst/>
          </a:prstGeom>
        </p:spPr>
      </p:pic>
      <p:pic>
        <p:nvPicPr>
          <p:cNvPr id="55" name="Image 54">
            <a:extLst>
              <a:ext uri="{FF2B5EF4-FFF2-40B4-BE49-F238E27FC236}">
                <a16:creationId xmlns:a16="http://schemas.microsoft.com/office/drawing/2014/main" id="{DF0E6173-FEB8-7443-B48C-8E058689BD7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9100" y="6101962"/>
            <a:ext cx="1530417" cy="461655"/>
          </a:xfrm>
          <a:prstGeom prst="rect">
            <a:avLst/>
          </a:prstGeom>
        </p:spPr>
      </p:pic>
      <p:pic>
        <p:nvPicPr>
          <p:cNvPr id="56" name="Image 55">
            <a:extLst>
              <a:ext uri="{FF2B5EF4-FFF2-40B4-BE49-F238E27FC236}">
                <a16:creationId xmlns:a16="http://schemas.microsoft.com/office/drawing/2014/main" id="{CE5C7EAC-17A4-3D4F-86DF-C93F64947DF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07166" y="6157572"/>
            <a:ext cx="582041" cy="44008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D6DFDAB-43C1-CD4B-B577-3761237310D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6473" y="474817"/>
            <a:ext cx="1498842" cy="5097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0086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217032" y="1636540"/>
            <a:ext cx="5791982" cy="726142"/>
          </a:xfrm>
        </p:spPr>
        <p:txBody>
          <a:bodyPr anchor="ctr" anchorCtr="0">
            <a:noAutofit/>
          </a:bodyPr>
          <a:lstStyle/>
          <a:p>
            <a:r>
              <a:rPr lang="fr-FR" sz="4000" dirty="0">
                <a:solidFill>
                  <a:schemeClr val="bg1"/>
                </a:solidFill>
              </a:rPr>
              <a:t>Merci de votre attention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4859041" y="1380011"/>
            <a:ext cx="6468173" cy="332018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5111721" y="4293247"/>
            <a:ext cx="1928925" cy="276999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fr-FR" sz="1200" dirty="0">
                <a:solidFill>
                  <a:schemeClr val="accent1"/>
                </a:solidFill>
                <a:ea typeface="Roboto Medium" charset="0"/>
                <a:cs typeface="Roboto Medium" charset="0"/>
              </a:rPr>
              <a:t>Véronique De La Casa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C5AAF8E9-092A-8F44-B391-8A75976D30C6}"/>
              </a:ext>
            </a:extLst>
          </p:cNvPr>
          <p:cNvSpPr txBox="1"/>
          <p:nvPr/>
        </p:nvSpPr>
        <p:spPr>
          <a:xfrm>
            <a:off x="7357812" y="4191861"/>
            <a:ext cx="3301988" cy="46166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fr-FR" sz="1200" dirty="0">
                <a:solidFill>
                  <a:schemeClr val="accent1"/>
                </a:solidFill>
                <a:ea typeface="Roboto Medium" charset="0"/>
                <a:cs typeface="Roboto Medium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veronique.delacasa@cnes.fr</a:t>
            </a:r>
            <a:endParaRPr lang="fr-FR" sz="1200" dirty="0">
              <a:solidFill>
                <a:schemeClr val="accent1"/>
              </a:solidFill>
              <a:ea typeface="Roboto Medium" charset="0"/>
              <a:cs typeface="Roboto Medium" charset="0"/>
            </a:endParaRPr>
          </a:p>
          <a:p>
            <a:r>
              <a:rPr lang="fr-FR" sz="1200" dirty="0">
                <a:solidFill>
                  <a:schemeClr val="accent1"/>
                </a:solidFill>
                <a:ea typeface="Roboto Medium" charset="0"/>
                <a:cs typeface="Roboto Medium" charset="0"/>
              </a:rPr>
              <a:t>06 75 38 60 93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E206DB-F9D7-DA4E-9076-BE4EC5650857}"/>
              </a:ext>
            </a:extLst>
          </p:cNvPr>
          <p:cNvSpPr/>
          <p:nvPr/>
        </p:nvSpPr>
        <p:spPr>
          <a:xfrm>
            <a:off x="9053" y="0"/>
            <a:ext cx="483188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A27FEF5-19C4-DC45-9D68-F16F6CDAA5CA}"/>
              </a:ext>
            </a:extLst>
          </p:cNvPr>
          <p:cNvSpPr/>
          <p:nvPr/>
        </p:nvSpPr>
        <p:spPr>
          <a:xfrm>
            <a:off x="11298912" y="1380011"/>
            <a:ext cx="108424" cy="3320183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</a:t>
            </a:r>
          </a:p>
        </p:txBody>
      </p:sp>
      <p:pic>
        <p:nvPicPr>
          <p:cNvPr id="17" name="Image 16">
            <a:extLst>
              <a:ext uri="{FF2B5EF4-FFF2-40B4-BE49-F238E27FC236}">
                <a16:creationId xmlns:a16="http://schemas.microsoft.com/office/drawing/2014/main" id="{EDCC5EF8-1784-3F4D-ABCC-F3F1966825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006" y="1380010"/>
            <a:ext cx="4095073" cy="1671198"/>
          </a:xfrm>
          <a:prstGeom prst="rect">
            <a:avLst/>
          </a:prstGeom>
          <a:effectLst>
            <a:outerShdw blurRad="1143000" dist="431800" dir="2100000" algn="ctr" rotWithShape="0">
              <a:srgbClr val="000000">
                <a:alpha val="44000"/>
              </a:srgbClr>
            </a:outerShdw>
          </a:effec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29FC9753-DE3D-7445-8E00-CF0C157240FB}"/>
              </a:ext>
            </a:extLst>
          </p:cNvPr>
          <p:cNvSpPr/>
          <p:nvPr/>
        </p:nvSpPr>
        <p:spPr>
          <a:xfrm>
            <a:off x="756058" y="5955500"/>
            <a:ext cx="10640253" cy="909587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 </a:t>
            </a:r>
          </a:p>
        </p:txBody>
      </p:sp>
      <p:pic>
        <p:nvPicPr>
          <p:cNvPr id="20" name="Image 19">
            <a:extLst>
              <a:ext uri="{FF2B5EF4-FFF2-40B4-BE49-F238E27FC236}">
                <a16:creationId xmlns:a16="http://schemas.microsoft.com/office/drawing/2014/main" id="{2ADBE91D-BC46-3748-B0C9-61EF04C2AA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5253" y="6237078"/>
            <a:ext cx="1075331" cy="311846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D7692E4A-0446-2D43-9A2D-45CF16946D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69757" y="6073840"/>
            <a:ext cx="708286" cy="708286"/>
          </a:xfrm>
          <a:prstGeom prst="rect">
            <a:avLst/>
          </a:prstGeom>
        </p:spPr>
      </p:pic>
      <p:pic>
        <p:nvPicPr>
          <p:cNvPr id="24" name="Image 23">
            <a:extLst>
              <a:ext uri="{FF2B5EF4-FFF2-40B4-BE49-F238E27FC236}">
                <a16:creationId xmlns:a16="http://schemas.microsoft.com/office/drawing/2014/main" id="{682FC0C5-DAE3-4844-A302-98BEA11DDBE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18515" y="6202500"/>
            <a:ext cx="999344" cy="431717"/>
          </a:xfrm>
          <a:prstGeom prst="rect">
            <a:avLst/>
          </a:prstGeom>
        </p:spPr>
      </p:pic>
      <p:pic>
        <p:nvPicPr>
          <p:cNvPr id="26" name="Image 25">
            <a:extLst>
              <a:ext uri="{FF2B5EF4-FFF2-40B4-BE49-F238E27FC236}">
                <a16:creationId xmlns:a16="http://schemas.microsoft.com/office/drawing/2014/main" id="{8BC5D226-97DF-6449-91A4-EC54F669A8B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21439" y="6135889"/>
            <a:ext cx="773287" cy="527523"/>
          </a:xfrm>
          <a:prstGeom prst="rect">
            <a:avLst/>
          </a:prstGeom>
        </p:spPr>
      </p:pic>
      <p:pic>
        <p:nvPicPr>
          <p:cNvPr id="30" name="Image 29">
            <a:extLst>
              <a:ext uri="{FF2B5EF4-FFF2-40B4-BE49-F238E27FC236}">
                <a16:creationId xmlns:a16="http://schemas.microsoft.com/office/drawing/2014/main" id="{D2716D48-7418-C441-9382-5469BE923D8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48074" y="6166140"/>
            <a:ext cx="1530417" cy="461655"/>
          </a:xfrm>
          <a:prstGeom prst="rect">
            <a:avLst/>
          </a:prstGeom>
        </p:spPr>
      </p:pic>
      <p:pic>
        <p:nvPicPr>
          <p:cNvPr id="31" name="Image 30">
            <a:extLst>
              <a:ext uri="{FF2B5EF4-FFF2-40B4-BE49-F238E27FC236}">
                <a16:creationId xmlns:a16="http://schemas.microsoft.com/office/drawing/2014/main" id="{636D0EED-F9EF-B847-934C-2E45D2851D5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56140" y="6221750"/>
            <a:ext cx="582041" cy="440080"/>
          </a:xfrm>
          <a:prstGeom prst="rect">
            <a:avLst/>
          </a:prstGeom>
        </p:spPr>
      </p:pic>
      <p:pic>
        <p:nvPicPr>
          <p:cNvPr id="33" name="Image 32">
            <a:extLst>
              <a:ext uri="{FF2B5EF4-FFF2-40B4-BE49-F238E27FC236}">
                <a16:creationId xmlns:a16="http://schemas.microsoft.com/office/drawing/2014/main" id="{A77EE70A-D249-6C48-B786-98988582DFA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517234" y="6175765"/>
            <a:ext cx="1633090" cy="444200"/>
          </a:xfrm>
          <a:prstGeom prst="rect">
            <a:avLst/>
          </a:prstGeom>
        </p:spPr>
      </p:pic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E70B5109-6B88-654C-AA07-FE42B41BD618}"/>
              </a:ext>
            </a:extLst>
          </p:cNvPr>
          <p:cNvCxnSpPr/>
          <p:nvPr/>
        </p:nvCxnSpPr>
        <p:spPr>
          <a:xfrm>
            <a:off x="9278755" y="5948412"/>
            <a:ext cx="0" cy="90958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necteur droit 5">
            <a:extLst>
              <a:ext uri="{FF2B5EF4-FFF2-40B4-BE49-F238E27FC236}">
                <a16:creationId xmlns:a16="http://schemas.microsoft.com/office/drawing/2014/main" id="{E263DDF0-D600-9B44-A7E8-220291A8036F}"/>
              </a:ext>
            </a:extLst>
          </p:cNvPr>
          <p:cNvCxnSpPr/>
          <p:nvPr/>
        </p:nvCxnSpPr>
        <p:spPr>
          <a:xfrm>
            <a:off x="4869238" y="4137624"/>
            <a:ext cx="6429674" cy="0"/>
          </a:xfrm>
          <a:prstGeom prst="line">
            <a:avLst/>
          </a:prstGeom>
          <a:ln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0AAE962C-508A-5E45-905E-7E630AD6434E}"/>
              </a:ext>
            </a:extLst>
          </p:cNvPr>
          <p:cNvCxnSpPr>
            <a:cxnSpLocks/>
          </p:cNvCxnSpPr>
          <p:nvPr/>
        </p:nvCxnSpPr>
        <p:spPr>
          <a:xfrm>
            <a:off x="7164063" y="4137624"/>
            <a:ext cx="0" cy="562570"/>
          </a:xfrm>
          <a:prstGeom prst="line">
            <a:avLst/>
          </a:prstGeom>
          <a:ln w="1270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itre 1">
            <a:extLst>
              <a:ext uri="{FF2B5EF4-FFF2-40B4-BE49-F238E27FC236}">
                <a16:creationId xmlns:a16="http://schemas.microsoft.com/office/drawing/2014/main" id="{EA0B92AD-BA2C-F441-B0A8-D7C46AC4E6F9}"/>
              </a:ext>
            </a:extLst>
          </p:cNvPr>
          <p:cNvSpPr txBox="1">
            <a:spLocks/>
          </p:cNvSpPr>
          <p:nvPr/>
        </p:nvSpPr>
        <p:spPr>
          <a:xfrm>
            <a:off x="5643098" y="2781794"/>
            <a:ext cx="4750833" cy="1142985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 baseline="0">
                <a:solidFill>
                  <a:schemeClr val="tx1"/>
                </a:solidFill>
                <a:latin typeface="+mj-lt"/>
                <a:ea typeface="Roboto Light" charset="0"/>
                <a:cs typeface="Roboto Light" charset="0"/>
              </a:defRPr>
            </a:lvl1pPr>
          </a:lstStyle>
          <a:p>
            <a:r>
              <a:rPr lang="fr-FR" sz="3000" i="1" dirty="0">
                <a:solidFill>
                  <a:schemeClr val="accent1"/>
                </a:solidFill>
                <a:latin typeface="Georgia" panose="02040502050405020303" pitchFamily="18" charset="0"/>
              </a:rPr>
              <a:t>«Share </a:t>
            </a:r>
            <a:r>
              <a:rPr lang="fr-FR" sz="3000" i="1" dirty="0" err="1">
                <a:solidFill>
                  <a:schemeClr val="accent1"/>
                </a:solidFill>
                <a:latin typeface="Georgia" panose="02040502050405020303" pitchFamily="18" charset="0"/>
              </a:rPr>
              <a:t>ideas</a:t>
            </a:r>
            <a:r>
              <a:rPr lang="fr-FR" sz="3000" i="1" dirty="0">
                <a:solidFill>
                  <a:schemeClr val="accent1"/>
                </a:solidFill>
                <a:latin typeface="Georgia" panose="02040502050405020303" pitchFamily="18" charset="0"/>
              </a:rPr>
              <a:t> </a:t>
            </a:r>
            <a:r>
              <a:rPr lang="fr-FR" sz="3000" i="1" dirty="0" err="1">
                <a:solidFill>
                  <a:schemeClr val="accent1"/>
                </a:solidFill>
                <a:latin typeface="Georgia" panose="02040502050405020303" pitchFamily="18" charset="0"/>
              </a:rPr>
              <a:t>start</a:t>
            </a:r>
            <a:r>
              <a:rPr lang="fr-FR" sz="3000" i="1" dirty="0">
                <a:solidFill>
                  <a:schemeClr val="accent1"/>
                </a:solidFill>
                <a:latin typeface="Georgia" panose="02040502050405020303" pitchFamily="18" charset="0"/>
              </a:rPr>
              <a:t> </a:t>
            </a:r>
            <a:r>
              <a:rPr lang="fr-FR" sz="3000" i="1" dirty="0" err="1">
                <a:solidFill>
                  <a:schemeClr val="accent1"/>
                </a:solidFill>
                <a:latin typeface="Georgia" panose="02040502050405020303" pitchFamily="18" charset="0"/>
              </a:rPr>
              <a:t>something</a:t>
            </a:r>
            <a:r>
              <a:rPr lang="fr-FR" sz="3000" i="1" dirty="0">
                <a:solidFill>
                  <a:schemeClr val="accent1"/>
                </a:solidFill>
                <a:latin typeface="Georgia" panose="02040502050405020303" pitchFamily="18" charset="0"/>
              </a:rPr>
              <a:t> good»</a:t>
            </a:r>
          </a:p>
        </p:txBody>
      </p: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AEC60B4F-BA69-C74B-9C08-581156380016}"/>
              </a:ext>
            </a:extLst>
          </p:cNvPr>
          <p:cNvCxnSpPr/>
          <p:nvPr/>
        </p:nvCxnSpPr>
        <p:spPr>
          <a:xfrm>
            <a:off x="4869238" y="2562321"/>
            <a:ext cx="6429674" cy="0"/>
          </a:xfrm>
          <a:prstGeom prst="line">
            <a:avLst/>
          </a:prstGeom>
          <a:ln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632254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Space Ticket">
      <a:dk1>
        <a:srgbClr val="000054"/>
      </a:dk1>
      <a:lt1>
        <a:srgbClr val="FFFFFF"/>
      </a:lt1>
      <a:dk2>
        <a:srgbClr val="2E3AAE"/>
      </a:dk2>
      <a:lt2>
        <a:srgbClr val="E0E0E0"/>
      </a:lt2>
      <a:accent1>
        <a:srgbClr val="BDA259"/>
      </a:accent1>
      <a:accent2>
        <a:srgbClr val="00C2FF"/>
      </a:accent2>
      <a:accent3>
        <a:srgbClr val="A5A5A5"/>
      </a:accent3>
      <a:accent4>
        <a:srgbClr val="C782BE"/>
      </a:accent4>
      <a:accent5>
        <a:srgbClr val="A4D5EF"/>
      </a:accent5>
      <a:accent6>
        <a:srgbClr val="2E3AAE"/>
      </a:accent6>
      <a:hlink>
        <a:srgbClr val="2E3AAE"/>
      </a:hlink>
      <a:folHlink>
        <a:srgbClr val="8C8C8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1619</TotalTime>
  <Words>324</Words>
  <Application>Microsoft Macintosh PowerPoint</Application>
  <PresentationFormat>Grand écran</PresentationFormat>
  <Paragraphs>91</Paragraphs>
  <Slides>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7" baseType="lpstr">
      <vt:lpstr>Arial</vt:lpstr>
      <vt:lpstr>Calibri</vt:lpstr>
      <vt:lpstr>Calibri Light</vt:lpstr>
      <vt:lpstr>Georgia</vt:lpstr>
      <vt:lpstr>Roboto</vt:lpstr>
      <vt:lpstr>Roboto Light</vt:lpstr>
      <vt:lpstr>Roboto Medium</vt:lpstr>
      <vt:lpstr>Thème Office</vt:lpstr>
      <vt:lpstr>Le visa pour un financement des start-ups technologiques</vt:lpstr>
      <vt:lpstr>Le chiffre à retenir</vt:lpstr>
      <vt:lpstr>Space Ticket c’est…</vt:lpstr>
      <vt:lpstr>Qui peut décrocher son Space Ticket?</vt:lpstr>
      <vt:lpstr>le visa pour accéder à des financements en quasi fonds propres (obligations convertibles)</vt:lpstr>
      <vt:lpstr>Besoin de financement en période d’amorçage </vt:lpstr>
      <vt:lpstr>Welcome on board!</vt:lpstr>
      <vt:lpstr>Vous êtes…</vt:lpstr>
      <vt:lpstr>Merci de votre attention</vt:lpstr>
    </vt:vector>
  </TitlesOfParts>
  <Company/>
  <LinksUpToDate>false</LinksUpToDate>
  <SharedDoc>false</SharedDoc>
  <HyperlinksChanged>false</HyperlinksChanged>
  <AppVersion>16.0015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de Microsoft Office</dc:creator>
  <cp:lastModifiedBy>Microsoft Office User</cp:lastModifiedBy>
  <cp:revision>147</cp:revision>
  <cp:lastPrinted>2017-10-17T09:42:27Z</cp:lastPrinted>
  <dcterms:created xsi:type="dcterms:W3CDTF">2017-10-12T09:10:35Z</dcterms:created>
  <dcterms:modified xsi:type="dcterms:W3CDTF">2019-04-19T08:01:30Z</dcterms:modified>
</cp:coreProperties>
</file>