
<file path=[Content_Types].xml><?xml version="1.0" encoding="utf-8"?>
<Types xmlns="http://schemas.openxmlformats.org/package/2006/content-types">
  <Default Extension="jfif" ContentType="image/jpeg"/>
  <Default Extension="jpeg" ContentType="image/jpeg"/>
  <Default Extension="jpg" ContentType="image/pn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 id="2147483780" r:id="rId5"/>
  </p:sldMasterIdLst>
  <p:notesMasterIdLst>
    <p:notesMasterId r:id="rId21"/>
  </p:notesMasterIdLst>
  <p:handoutMasterIdLst>
    <p:handoutMasterId r:id="rId22"/>
  </p:handoutMasterIdLst>
  <p:sldIdLst>
    <p:sldId id="488" r:id="rId6"/>
    <p:sldId id="1527" r:id="rId7"/>
    <p:sldId id="289" r:id="rId8"/>
    <p:sldId id="629" r:id="rId9"/>
    <p:sldId id="275" r:id="rId10"/>
    <p:sldId id="257" r:id="rId11"/>
    <p:sldId id="1524" r:id="rId12"/>
    <p:sldId id="1520" r:id="rId13"/>
    <p:sldId id="1521" r:id="rId14"/>
    <p:sldId id="1522" r:id="rId15"/>
    <p:sldId id="613" r:id="rId16"/>
    <p:sldId id="622" r:id="rId17"/>
    <p:sldId id="1526" r:id="rId18"/>
    <p:sldId id="340" r:id="rId19"/>
    <p:sldId id="1525"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EE9BC814-2AB2-4478-903D-54BA2FB74958}">
          <p14:sldIdLst>
            <p14:sldId id="488"/>
            <p14:sldId id="1527"/>
            <p14:sldId id="289"/>
            <p14:sldId id="629"/>
            <p14:sldId id="275"/>
            <p14:sldId id="257"/>
            <p14:sldId id="1524"/>
            <p14:sldId id="1520"/>
            <p14:sldId id="1521"/>
            <p14:sldId id="1522"/>
            <p14:sldId id="613"/>
            <p14:sldId id="622"/>
            <p14:sldId id="1526"/>
            <p14:sldId id="340"/>
            <p14:sldId id="1525"/>
          </p14:sldIdLst>
        </p14:section>
        <p14:section name="Cartes TFE/TFI" id="{843FAB37-D24D-4D6F-BB21-507CC16E1A39}">
          <p14:sldIdLst/>
        </p14:section>
        <p14:section name="Icônes" id="{FF49D8B6-D5EA-456D-BBCA-E5921BED0646}">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UILLAUME,Magali" initials="VU" lastIdx="5" clrIdx="0">
    <p:extLst>
      <p:ext uri="{19B8F6BF-5375-455C-9EA6-DF929625EA0E}">
        <p15:presenceInfo xmlns:p15="http://schemas.microsoft.com/office/powerpoint/2012/main" userId="S::magali.vuillaume@businessfrance.fr::cf4203bc-eba4-4a62-80f4-c0d1cf790c04" providerId="AD"/>
      </p:ext>
    </p:extLst>
  </p:cmAuthor>
  <p:cmAuthor id="2" name="VLADICA,Daniela" initials="VL" lastIdx="1" clrIdx="1">
    <p:extLst>
      <p:ext uri="{19B8F6BF-5375-455C-9EA6-DF929625EA0E}">
        <p15:presenceInfo xmlns:p15="http://schemas.microsoft.com/office/powerpoint/2012/main" userId="S::daniela.vladica@businessfrance.fr::1747c59b-e7a6-46ac-9749-c08fe81c91fb" providerId="AD"/>
      </p:ext>
    </p:extLst>
  </p:cmAuthor>
  <p:cmAuthor id="3" name="LOULOVA,Darina" initials="LO" lastIdx="3" clrIdx="2">
    <p:extLst>
      <p:ext uri="{19B8F6BF-5375-455C-9EA6-DF929625EA0E}">
        <p15:presenceInfo xmlns:p15="http://schemas.microsoft.com/office/powerpoint/2012/main" userId="S::darina.loulova.int@businessfrance.fr::a5b376ec-9766-47d2-976c-f8b6fc52327d" providerId="AD"/>
      </p:ext>
    </p:extLst>
  </p:cmAuthor>
  <p:cmAuthor id="4" name="ZERKOVITZ,Arnaud" initials="Z" lastIdx="2" clrIdx="3">
    <p:extLst>
      <p:ext uri="{19B8F6BF-5375-455C-9EA6-DF929625EA0E}">
        <p15:presenceInfo xmlns:p15="http://schemas.microsoft.com/office/powerpoint/2012/main" userId="S::arnaud.zerkovitz@businessfrance.fr::f20fe4f5-56de-4fd0-aee4-a0f0f3045f6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FF8E96"/>
    <a:srgbClr val="203279"/>
    <a:srgbClr val="F4DC28"/>
    <a:srgbClr val="F0EA00"/>
    <a:srgbClr val="FDF9E4"/>
    <a:srgbClr val="FED403"/>
    <a:srgbClr val="D8DCF3"/>
    <a:srgbClr val="296826"/>
    <a:srgbClr val="EAD03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505E3EF-67EA-436B-97B2-0124C06EBD24}" styleName="Style moyen 4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8034E78-7F5D-4C2E-B375-FC64B27BC917}" styleName="Style foncé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Style foncé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E3FDE45-AF77-4B5C-9715-49D594BDF05E}" styleName="Style léger 1 - Accentuation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912C8C85-51F0-491E-9774-3900AFEF0FD7}" styleName="Style léger 2 - Accentuation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6" d="100"/>
          <a:sy n="66" d="100"/>
        </p:scale>
        <p:origin x="660" y="48"/>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fr-FR"/>
              <a:t>Taux de croissance comparatifs entre le Sénégal et l'UEMOA</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fr-FR"/>
        </a:p>
      </c:txPr>
    </c:title>
    <c:autoTitleDeleted val="0"/>
    <c:plotArea>
      <c:layout/>
      <c:barChart>
        <c:barDir val="col"/>
        <c:grouping val="clustered"/>
        <c:varyColors val="0"/>
        <c:ser>
          <c:idx val="0"/>
          <c:order val="0"/>
          <c:tx>
            <c:strRef>
              <c:f>Feuil1!$A$3</c:f>
              <c:strCache>
                <c:ptCount val="1"/>
                <c:pt idx="0">
                  <c:v>Sénégal</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Feuil1!$B$2:$J$2</c:f>
              <c:strCache>
                <c:ptCount val="9"/>
                <c:pt idx="0">
                  <c:v>2015</c:v>
                </c:pt>
                <c:pt idx="1">
                  <c:v>2016</c:v>
                </c:pt>
                <c:pt idx="2">
                  <c:v>2017</c:v>
                </c:pt>
                <c:pt idx="3">
                  <c:v>2018</c:v>
                </c:pt>
                <c:pt idx="4">
                  <c:v>2019</c:v>
                </c:pt>
                <c:pt idx="5">
                  <c:v>2020 (est.)</c:v>
                </c:pt>
                <c:pt idx="6">
                  <c:v>2021 (est.)</c:v>
                </c:pt>
                <c:pt idx="7">
                  <c:v>2022 (prév.)</c:v>
                </c:pt>
                <c:pt idx="8">
                  <c:v>2023 (prév.)</c:v>
                </c:pt>
              </c:strCache>
            </c:strRef>
          </c:cat>
          <c:val>
            <c:numRef>
              <c:f>Feuil1!$B$3:$J$3</c:f>
              <c:numCache>
                <c:formatCode>General</c:formatCode>
                <c:ptCount val="9"/>
                <c:pt idx="0">
                  <c:v>6.4</c:v>
                </c:pt>
                <c:pt idx="1">
                  <c:v>6.2</c:v>
                </c:pt>
                <c:pt idx="2">
                  <c:v>7.4</c:v>
                </c:pt>
                <c:pt idx="3">
                  <c:v>6.4</c:v>
                </c:pt>
                <c:pt idx="4">
                  <c:v>4.4000000000000004</c:v>
                </c:pt>
                <c:pt idx="5">
                  <c:v>1.5</c:v>
                </c:pt>
                <c:pt idx="6">
                  <c:v>5</c:v>
                </c:pt>
                <c:pt idx="7">
                  <c:v>5.5</c:v>
                </c:pt>
                <c:pt idx="8">
                  <c:v>9.5</c:v>
                </c:pt>
              </c:numCache>
            </c:numRef>
          </c:val>
          <c:extLst>
            <c:ext xmlns:c16="http://schemas.microsoft.com/office/drawing/2014/chart" uri="{C3380CC4-5D6E-409C-BE32-E72D297353CC}">
              <c16:uniqueId val="{00000000-182D-48AA-A14C-86FC783783AC}"/>
            </c:ext>
          </c:extLst>
        </c:ser>
        <c:ser>
          <c:idx val="1"/>
          <c:order val="1"/>
          <c:tx>
            <c:strRef>
              <c:f>Feuil1!$A$4</c:f>
              <c:strCache>
                <c:ptCount val="1"/>
                <c:pt idx="0">
                  <c:v>UEMOA</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Feuil1!$B$2:$J$2</c:f>
              <c:strCache>
                <c:ptCount val="9"/>
                <c:pt idx="0">
                  <c:v>2015</c:v>
                </c:pt>
                <c:pt idx="1">
                  <c:v>2016</c:v>
                </c:pt>
                <c:pt idx="2">
                  <c:v>2017</c:v>
                </c:pt>
                <c:pt idx="3">
                  <c:v>2018</c:v>
                </c:pt>
                <c:pt idx="4">
                  <c:v>2019</c:v>
                </c:pt>
                <c:pt idx="5">
                  <c:v>2020 (est.)</c:v>
                </c:pt>
                <c:pt idx="6">
                  <c:v>2021 (est.)</c:v>
                </c:pt>
                <c:pt idx="7">
                  <c:v>2022 (prév.)</c:v>
                </c:pt>
                <c:pt idx="8">
                  <c:v>2023 (prév.)</c:v>
                </c:pt>
              </c:strCache>
            </c:strRef>
          </c:cat>
          <c:val>
            <c:numRef>
              <c:f>Feuil1!$B$4:$J$4</c:f>
              <c:numCache>
                <c:formatCode>General</c:formatCode>
                <c:ptCount val="9"/>
                <c:pt idx="0">
                  <c:v>6.3</c:v>
                </c:pt>
                <c:pt idx="1">
                  <c:v>6.4</c:v>
                </c:pt>
                <c:pt idx="2">
                  <c:v>6.4</c:v>
                </c:pt>
                <c:pt idx="3">
                  <c:v>6.5</c:v>
                </c:pt>
                <c:pt idx="4">
                  <c:v>5.7</c:v>
                </c:pt>
                <c:pt idx="5">
                  <c:v>1.8</c:v>
                </c:pt>
                <c:pt idx="6">
                  <c:v>5.5</c:v>
                </c:pt>
                <c:pt idx="7">
                  <c:v>6.1</c:v>
                </c:pt>
                <c:pt idx="8">
                  <c:v>7.9</c:v>
                </c:pt>
              </c:numCache>
            </c:numRef>
          </c:val>
          <c:extLst>
            <c:ext xmlns:c16="http://schemas.microsoft.com/office/drawing/2014/chart" uri="{C3380CC4-5D6E-409C-BE32-E72D297353CC}">
              <c16:uniqueId val="{00000001-182D-48AA-A14C-86FC783783AC}"/>
            </c:ext>
          </c:extLst>
        </c:ser>
        <c:dLbls>
          <c:showLegendKey val="0"/>
          <c:showVal val="0"/>
          <c:showCatName val="0"/>
          <c:showSerName val="0"/>
          <c:showPercent val="0"/>
          <c:showBubbleSize val="0"/>
        </c:dLbls>
        <c:gapWidth val="219"/>
        <c:overlap val="-27"/>
        <c:axId val="303483200"/>
        <c:axId val="303480064"/>
      </c:barChart>
      <c:catAx>
        <c:axId val="3034832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303480064"/>
        <c:crosses val="autoZero"/>
        <c:auto val="1"/>
        <c:lblAlgn val="ctr"/>
        <c:lblOffset val="100"/>
        <c:noMultiLvlLbl val="0"/>
      </c:catAx>
      <c:valAx>
        <c:axId val="3034800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3034832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chart>
  <c:spPr>
    <a:noFill/>
    <a:ln>
      <a:noFill/>
    </a:ln>
    <a:effectLst/>
  </c:spPr>
  <c:txPr>
    <a:bodyPr/>
    <a:lstStyle/>
    <a:p>
      <a:pPr>
        <a:defRPr/>
      </a:pPr>
      <a:endParaRPr lang="fr-F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0EEF1B32-71EB-466B-8F3C-46B456BA70D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5709CA80-8A48-4DA0-88A5-C438926D9F9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3CB8299-2276-4AE1-91F8-16411B89EA69}" type="datetimeFigureOut">
              <a:rPr lang="fr-FR" smtClean="0"/>
              <a:t>06/12/2022</a:t>
            </a:fld>
            <a:endParaRPr lang="fr-FR"/>
          </a:p>
        </p:txBody>
      </p:sp>
      <p:sp>
        <p:nvSpPr>
          <p:cNvPr id="4" name="Espace réservé du pied de page 3">
            <a:extLst>
              <a:ext uri="{FF2B5EF4-FFF2-40B4-BE49-F238E27FC236}">
                <a16:creationId xmlns:a16="http://schemas.microsoft.com/office/drawing/2014/main" id="{C17A4456-D88C-488F-A055-391C42D142C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B81A3CA3-F63B-4220-8978-DB873B56A30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49929D1-68C9-445C-905C-876E63359A48}" type="slidenum">
              <a:rPr lang="fr-FR" smtClean="0"/>
              <a:t>‹N°›</a:t>
            </a:fld>
            <a:endParaRPr lang="fr-FR"/>
          </a:p>
        </p:txBody>
      </p:sp>
    </p:spTree>
    <p:extLst>
      <p:ext uri="{BB962C8B-B14F-4D97-AF65-F5344CB8AC3E}">
        <p14:creationId xmlns:p14="http://schemas.microsoft.com/office/powerpoint/2010/main" val="20595602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B3D0EF-37AE-477A-9566-F89CC3D8DB36}" type="datetimeFigureOut">
              <a:rPr lang="fr-FR" smtClean="0"/>
              <a:t>06/12/2022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AA3250-BB58-4447-AA70-0BFD224FC1D7}" type="slidenum">
              <a:rPr lang="fr-FR" smtClean="0"/>
              <a:t>‹N°›</a:t>
            </a:fld>
            <a:endParaRPr lang="fr-FR"/>
          </a:p>
        </p:txBody>
      </p:sp>
    </p:spTree>
    <p:extLst>
      <p:ext uri="{BB962C8B-B14F-4D97-AF65-F5344CB8AC3E}">
        <p14:creationId xmlns:p14="http://schemas.microsoft.com/office/powerpoint/2010/main" val="3820998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305D30-F3DC-41B9-AF17-BBF8C36053C1}"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2269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9AA3250-BB58-4447-AA70-0BFD224FC1D7}" type="slidenum">
              <a:rPr lang="fr-FR" smtClean="0"/>
              <a:t>2</a:t>
            </a:fld>
            <a:endParaRPr lang="fr-FR"/>
          </a:p>
        </p:txBody>
      </p:sp>
    </p:spTree>
    <p:extLst>
      <p:ext uri="{BB962C8B-B14F-4D97-AF65-F5344CB8AC3E}">
        <p14:creationId xmlns:p14="http://schemas.microsoft.com/office/powerpoint/2010/main" val="22407532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EF25B1B6-1407-4FEB-B525-6B56245BE8E0}" type="slidenum">
              <a:rPr lang="fr-FR" smtClean="0"/>
              <a:t>3</a:t>
            </a:fld>
            <a:endParaRPr lang="fr-FR"/>
          </a:p>
        </p:txBody>
      </p:sp>
    </p:spTree>
    <p:extLst>
      <p:ext uri="{BB962C8B-B14F-4D97-AF65-F5344CB8AC3E}">
        <p14:creationId xmlns:p14="http://schemas.microsoft.com/office/powerpoint/2010/main" val="14678007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EF25B1B6-1407-4FEB-B525-6B56245BE8E0}" type="slidenum">
              <a:rPr lang="fr-FR" smtClean="0"/>
              <a:t>4</a:t>
            </a:fld>
            <a:endParaRPr lang="fr-FR"/>
          </a:p>
        </p:txBody>
      </p:sp>
    </p:spTree>
    <p:extLst>
      <p:ext uri="{BB962C8B-B14F-4D97-AF65-F5344CB8AC3E}">
        <p14:creationId xmlns:p14="http://schemas.microsoft.com/office/powerpoint/2010/main" val="37917062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19100" y="1239838"/>
            <a:ext cx="5959475" cy="3352800"/>
          </a:xfrm>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3EF68B3-175C-4D6B-A2CC-300636A0E35F}" type="slidenum">
              <a:rPr lang="fr-FR" smtClean="0"/>
              <a:pPr/>
              <a:t>5</a:t>
            </a:fld>
            <a:endParaRPr lang="fr-FR"/>
          </a:p>
        </p:txBody>
      </p:sp>
    </p:spTree>
    <p:extLst>
      <p:ext uri="{BB962C8B-B14F-4D97-AF65-F5344CB8AC3E}">
        <p14:creationId xmlns:p14="http://schemas.microsoft.com/office/powerpoint/2010/main" val="17490485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19100" y="1239838"/>
            <a:ext cx="5959475" cy="3352800"/>
          </a:xfrm>
        </p:spPr>
      </p:sp>
      <p:sp>
        <p:nvSpPr>
          <p:cNvPr id="3" name="Espace réservé des commentaires 2"/>
          <p:cNvSpPr>
            <a:spLocks noGrp="1"/>
          </p:cNvSpPr>
          <p:nvPr>
            <p:ph type="body" idx="1"/>
          </p:nvPr>
        </p:nvSpPr>
        <p:spPr/>
        <p:txBody>
          <a:bodyPr/>
          <a:lstStyle/>
          <a:p>
            <a:r>
              <a:rPr lang="fr-FR" sz="1200" dirty="0"/>
              <a:t>* Le</a:t>
            </a:r>
            <a:r>
              <a:rPr lang="fr-FR" sz="1200" baseline="0" dirty="0"/>
              <a:t> financement du</a:t>
            </a:r>
            <a:r>
              <a:rPr lang="fr-FR" sz="1200" dirty="0"/>
              <a:t> projet de cadastre</a:t>
            </a:r>
            <a:r>
              <a:rPr lang="fr-FR" sz="1200" baseline="0" dirty="0"/>
              <a:t> et de sécurisation foncière (PROCASEF) a été accordé en juin 2021 pour la BM</a:t>
            </a:r>
            <a:endParaRPr lang="fr-FR" sz="1200" dirty="0"/>
          </a:p>
        </p:txBody>
      </p:sp>
      <p:sp>
        <p:nvSpPr>
          <p:cNvPr id="4" name="Espace réservé du numéro de diapositive 3"/>
          <p:cNvSpPr>
            <a:spLocks noGrp="1"/>
          </p:cNvSpPr>
          <p:nvPr>
            <p:ph type="sldNum" sz="quarter" idx="10"/>
          </p:nvPr>
        </p:nvSpPr>
        <p:spPr/>
        <p:txBody>
          <a:bodyPr/>
          <a:lstStyle/>
          <a:p>
            <a:fld id="{13EF68B3-175C-4D6B-A2CC-300636A0E35F}" type="slidenum">
              <a:rPr lang="fr-FR" smtClean="0"/>
              <a:pPr/>
              <a:t>6</a:t>
            </a:fld>
            <a:endParaRPr lang="fr-FR"/>
          </a:p>
        </p:txBody>
      </p:sp>
    </p:spTree>
    <p:extLst>
      <p:ext uri="{BB962C8B-B14F-4D97-AF65-F5344CB8AC3E}">
        <p14:creationId xmlns:p14="http://schemas.microsoft.com/office/powerpoint/2010/main" val="23909277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A8749B-7391-4B6F-8EFC-0248731BCF44}"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47047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A8749B-7391-4B6F-8EFC-0248731BCF44}"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6033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A8749B-7391-4B6F-8EFC-0248731BCF44}"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53008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endParaRPr lang="fr-FR"/>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A8749B-7391-4B6F-8EFC-0248731BCF44}"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05278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E9AA3250-BB58-4447-AA70-0BFD224FC1D7}" type="slidenum">
              <a:rPr lang="fr-FR" smtClean="0"/>
              <a:t>11</a:t>
            </a:fld>
            <a:endParaRPr lang="fr-FR"/>
          </a:p>
        </p:txBody>
      </p:sp>
    </p:spTree>
    <p:extLst>
      <p:ext uri="{BB962C8B-B14F-4D97-AF65-F5344CB8AC3E}">
        <p14:creationId xmlns:p14="http://schemas.microsoft.com/office/powerpoint/2010/main" val="1068635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A14ED3-5A8F-4A19-B5DA-EC700E0B00F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EE98916-FA87-487C-868D-F713ACB18AE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ABF5639-4520-439D-98CF-F5CF50CF0E40}"/>
              </a:ext>
            </a:extLst>
          </p:cNvPr>
          <p:cNvSpPr>
            <a:spLocks noGrp="1"/>
          </p:cNvSpPr>
          <p:nvPr>
            <p:ph type="dt" sz="half" idx="10"/>
          </p:nvPr>
        </p:nvSpPr>
        <p:spPr/>
        <p:txBody>
          <a:bodyPr/>
          <a:lstStyle/>
          <a:p>
            <a:fld id="{EEE48A09-926F-404B-9D7E-A028686DE9DC}" type="datetimeFigureOut">
              <a:rPr lang="fr-FR" smtClean="0"/>
              <a:t>06/12/2022</a:t>
            </a:fld>
            <a:endParaRPr lang="fr-FR"/>
          </a:p>
        </p:txBody>
      </p:sp>
      <p:sp>
        <p:nvSpPr>
          <p:cNvPr id="5" name="Espace réservé du pied de page 4">
            <a:extLst>
              <a:ext uri="{FF2B5EF4-FFF2-40B4-BE49-F238E27FC236}">
                <a16:creationId xmlns:a16="http://schemas.microsoft.com/office/drawing/2014/main" id="{9DB2B898-D09E-4127-9EA7-D6BD543C9B0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D5ACC67-4D3E-441C-8A19-2C506F223D71}"/>
              </a:ext>
            </a:extLst>
          </p:cNvPr>
          <p:cNvSpPr>
            <a:spLocks noGrp="1"/>
          </p:cNvSpPr>
          <p:nvPr>
            <p:ph type="sldNum" sz="quarter" idx="12"/>
          </p:nvPr>
        </p:nvSpPr>
        <p:spPr/>
        <p:txBody>
          <a:bodyPr/>
          <a:lstStyle/>
          <a:p>
            <a:fld id="{924A1757-B260-4F39-A986-6917B83ED3B1}" type="slidenum">
              <a:rPr lang="fr-FR" smtClean="0"/>
              <a:t>‹N°›</a:t>
            </a:fld>
            <a:endParaRPr lang="fr-FR"/>
          </a:p>
        </p:txBody>
      </p:sp>
    </p:spTree>
    <p:extLst>
      <p:ext uri="{BB962C8B-B14F-4D97-AF65-F5344CB8AC3E}">
        <p14:creationId xmlns:p14="http://schemas.microsoft.com/office/powerpoint/2010/main" val="5325767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r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9D52916-235D-407E-B48A-6CDCAF75872D}"/>
              </a:ext>
            </a:extLst>
          </p:cNvPr>
          <p:cNvSpPr/>
          <p:nvPr userDrawn="1"/>
        </p:nvSpPr>
        <p:spPr>
          <a:xfrm>
            <a:off x="0" y="0"/>
            <a:ext cx="12192000" cy="5772484"/>
          </a:xfrm>
          <a:prstGeom prst="rect">
            <a:avLst/>
          </a:prstGeom>
          <a:solidFill>
            <a:srgbClr val="25317B"/>
          </a:solidFill>
          <a:ln>
            <a:solidFill>
              <a:srgbClr val="25317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3524"/>
          </a:p>
        </p:txBody>
      </p:sp>
      <p:pic>
        <p:nvPicPr>
          <p:cNvPr id="3" name="Image 2">
            <a:extLst>
              <a:ext uri="{FF2B5EF4-FFF2-40B4-BE49-F238E27FC236}">
                <a16:creationId xmlns:a16="http://schemas.microsoft.com/office/drawing/2014/main" id="{D66BB3F9-1D7C-4E37-B237-5AFC49B708E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726849" y="5868786"/>
            <a:ext cx="1481776" cy="1022465"/>
          </a:xfrm>
          <a:prstGeom prst="rect">
            <a:avLst/>
          </a:prstGeom>
        </p:spPr>
      </p:pic>
      <p:cxnSp>
        <p:nvCxnSpPr>
          <p:cNvPr id="5" name="Connecteur droit 4">
            <a:extLst>
              <a:ext uri="{FF2B5EF4-FFF2-40B4-BE49-F238E27FC236}">
                <a16:creationId xmlns:a16="http://schemas.microsoft.com/office/drawing/2014/main" id="{44877DE9-0B47-48B7-99F7-FEBC8E7E1ABA}"/>
              </a:ext>
            </a:extLst>
          </p:cNvPr>
          <p:cNvCxnSpPr/>
          <p:nvPr userDrawn="1"/>
        </p:nvCxnSpPr>
        <p:spPr>
          <a:xfrm>
            <a:off x="10598727" y="5993476"/>
            <a:ext cx="0" cy="781397"/>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10" name="Image 9">
            <a:extLst>
              <a:ext uri="{FF2B5EF4-FFF2-40B4-BE49-F238E27FC236}">
                <a16:creationId xmlns:a16="http://schemas.microsoft.com/office/drawing/2014/main" id="{7E6B67AF-90B1-42E0-8BBF-661D070F74A8}"/>
              </a:ext>
            </a:extLst>
          </p:cNvPr>
          <p:cNvPicPr>
            <a:picLocks noChangeAspect="1"/>
          </p:cNvPicPr>
          <p:nvPr userDrawn="1"/>
        </p:nvPicPr>
        <p:blipFill>
          <a:blip r:embed="rId3"/>
          <a:stretch>
            <a:fillRect/>
          </a:stretch>
        </p:blipFill>
        <p:spPr>
          <a:xfrm>
            <a:off x="9432593" y="6038310"/>
            <a:ext cx="960203" cy="740729"/>
          </a:xfrm>
          <a:prstGeom prst="rect">
            <a:avLst/>
          </a:prstGeom>
        </p:spPr>
      </p:pic>
      <p:sp>
        <p:nvSpPr>
          <p:cNvPr id="11" name="ZoneTexte 10">
            <a:extLst>
              <a:ext uri="{FF2B5EF4-FFF2-40B4-BE49-F238E27FC236}">
                <a16:creationId xmlns:a16="http://schemas.microsoft.com/office/drawing/2014/main" id="{B9C4F4BE-D613-4BC8-A07D-F951E205175D}"/>
              </a:ext>
            </a:extLst>
          </p:cNvPr>
          <p:cNvSpPr txBox="1"/>
          <p:nvPr userDrawn="1"/>
        </p:nvSpPr>
        <p:spPr>
          <a:xfrm>
            <a:off x="5651885" y="6113099"/>
            <a:ext cx="3430363"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fr-FR" sz="1400" b="1">
                <a:solidFill>
                  <a:srgbClr val="26358C"/>
                </a:solidFill>
                <a:latin typeface="Arial" panose="020B0604020202020204" pitchFamily="34" charset="0"/>
                <a:cs typeface="Arial" panose="020B0604020202020204" pitchFamily="34" charset="0"/>
              </a:rPr>
              <a:t>Cette proposition est portée par : </a:t>
            </a:r>
          </a:p>
        </p:txBody>
      </p:sp>
      <p:pic>
        <p:nvPicPr>
          <p:cNvPr id="12" name="Picture 9">
            <a:extLst>
              <a:ext uri="{FF2B5EF4-FFF2-40B4-BE49-F238E27FC236}">
                <a16:creationId xmlns:a16="http://schemas.microsoft.com/office/drawing/2014/main" id="{7D65ED46-62C2-4966-A2FC-7869C9B63A2F}"/>
              </a:ext>
            </a:extLst>
          </p:cNvPr>
          <p:cNvPicPr>
            <a:picLocks noChangeAspect="1"/>
          </p:cNvPicPr>
          <p:nvPr userDrawn="1"/>
        </p:nvPicPr>
        <p:blipFill>
          <a:blip r:embed="rId4"/>
          <a:srcRect/>
          <a:stretch>
            <a:fillRect/>
          </a:stretch>
        </p:blipFill>
        <p:spPr>
          <a:xfrm>
            <a:off x="46303" y="-40610"/>
            <a:ext cx="2358331" cy="1181034"/>
          </a:xfrm>
          <a:prstGeom prst="rect">
            <a:avLst/>
          </a:prstGeom>
        </p:spPr>
      </p:pic>
    </p:spTree>
    <p:extLst>
      <p:ext uri="{BB962C8B-B14F-4D97-AF65-F5344CB8AC3E}">
        <p14:creationId xmlns:p14="http://schemas.microsoft.com/office/powerpoint/2010/main" val="536636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Bullet point &amp; titre">
    <p:spTree>
      <p:nvGrpSpPr>
        <p:cNvPr id="1" name=""/>
        <p:cNvGrpSpPr/>
        <p:nvPr/>
      </p:nvGrpSpPr>
      <p:grpSpPr>
        <a:xfrm>
          <a:off x="0" y="0"/>
          <a:ext cx="0" cy="0"/>
          <a:chOff x="0" y="0"/>
          <a:chExt cx="0" cy="0"/>
        </a:xfrm>
      </p:grpSpPr>
      <p:sp>
        <p:nvSpPr>
          <p:cNvPr id="7" name="Espace réservé du texte 2">
            <a:extLst>
              <a:ext uri="{FF2B5EF4-FFF2-40B4-BE49-F238E27FC236}">
                <a16:creationId xmlns:a16="http://schemas.microsoft.com/office/drawing/2014/main" id="{07767CE0-2D11-45B6-AF5D-9D2386BDDFA0}"/>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3" name="Espace réservé du texte 2">
            <a:extLst>
              <a:ext uri="{FF2B5EF4-FFF2-40B4-BE49-F238E27FC236}">
                <a16:creationId xmlns:a16="http://schemas.microsoft.com/office/drawing/2014/main" id="{5A97CAEC-112A-40D9-9B0B-7A04A649FE66}"/>
              </a:ext>
            </a:extLst>
          </p:cNvPr>
          <p:cNvSpPr>
            <a:spLocks noGrp="1"/>
          </p:cNvSpPr>
          <p:nvPr>
            <p:ph type="body" sz="quarter" idx="14"/>
          </p:nvPr>
        </p:nvSpPr>
        <p:spPr>
          <a:xfrm>
            <a:off x="838200" y="2173857"/>
            <a:ext cx="10144125" cy="3701481"/>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11" name="Image 10">
            <a:extLst>
              <a:ext uri="{FF2B5EF4-FFF2-40B4-BE49-F238E27FC236}">
                <a16:creationId xmlns:a16="http://schemas.microsoft.com/office/drawing/2014/main" id="{EDD152D4-0324-42D2-B25A-3B0BD2E102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0" name="Espace réservé du numéro de diapositive 5">
            <a:extLst>
              <a:ext uri="{FF2B5EF4-FFF2-40B4-BE49-F238E27FC236}">
                <a16:creationId xmlns:a16="http://schemas.microsoft.com/office/drawing/2014/main" id="{8ACD780D-46C1-4678-AF90-35B3BF3E8F03}"/>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13" name="Titre 1">
            <a:extLst>
              <a:ext uri="{FF2B5EF4-FFF2-40B4-BE49-F238E27FC236}">
                <a16:creationId xmlns:a16="http://schemas.microsoft.com/office/drawing/2014/main" id="{3182B567-DF2F-4FBF-BB86-45A87D1F1CF9}"/>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spTree>
    <p:extLst>
      <p:ext uri="{BB962C8B-B14F-4D97-AF65-F5344CB8AC3E}">
        <p14:creationId xmlns:p14="http://schemas.microsoft.com/office/powerpoint/2010/main" val="1192939223"/>
      </p:ext>
    </p:extLst>
  </p:cSld>
  <p:clrMapOvr>
    <a:masterClrMapping/>
  </p:clrMapOvr>
  <p:extLst>
    <p:ext uri="{DCECCB84-F9BA-43D5-87BE-67443E8EF086}">
      <p15:sldGuideLst xmlns:p15="http://schemas.microsoft.com/office/powerpoint/2012/main">
        <p15:guide id="1" orient="horz" pos="346">
          <p15:clr>
            <a:srgbClr val="FBAE40"/>
          </p15:clr>
        </p15:guide>
        <p15:guide id="2" pos="3704">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1027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Contenu + Img">
    <p:spTree>
      <p:nvGrpSpPr>
        <p:cNvPr id="1" name=""/>
        <p:cNvGrpSpPr/>
        <p:nvPr/>
      </p:nvGrpSpPr>
      <p:grpSpPr>
        <a:xfrm>
          <a:off x="0" y="0"/>
          <a:ext cx="0" cy="0"/>
          <a:chOff x="0" y="0"/>
          <a:chExt cx="0" cy="0"/>
        </a:xfrm>
      </p:grpSpPr>
      <p:sp>
        <p:nvSpPr>
          <p:cNvPr id="3" name="Espace réservé du pied de page 2"/>
          <p:cNvSpPr>
            <a:spLocks noGrp="1"/>
          </p:cNvSpPr>
          <p:nvPr>
            <p:ph type="ftr" sz="quarter" idx="10"/>
          </p:nvPr>
        </p:nvSpPr>
        <p:spPr/>
        <p:txBody>
          <a:bodyPr/>
          <a:lstStyle/>
          <a:p>
            <a:r>
              <a:rPr lang="fr-FR"/>
              <a:t>©2019 Business France. Tous droits réservés        Sources : </a:t>
            </a:r>
          </a:p>
        </p:txBody>
      </p:sp>
      <p:sp>
        <p:nvSpPr>
          <p:cNvPr id="4" name="Espace réservé du numéro de diapositive 3"/>
          <p:cNvSpPr>
            <a:spLocks noGrp="1"/>
          </p:cNvSpPr>
          <p:nvPr>
            <p:ph type="sldNum" sz="quarter" idx="11"/>
          </p:nvPr>
        </p:nvSpPr>
        <p:spPr/>
        <p:txBody>
          <a:bodyPr/>
          <a:lstStyle/>
          <a:p>
            <a:fld id="{95249FB3-2D92-4B86-AF9E-9917563CAFD2}" type="slidenum">
              <a:rPr lang="fr-FR" smtClean="0"/>
              <a:pPr/>
              <a:t>‹N°›</a:t>
            </a:fld>
            <a:endParaRPr lang="fr-FR"/>
          </a:p>
        </p:txBody>
      </p:sp>
      <p:cxnSp>
        <p:nvCxnSpPr>
          <p:cNvPr id="6" name="Connecteur droit 5"/>
          <p:cNvCxnSpPr/>
          <p:nvPr userDrawn="1"/>
        </p:nvCxnSpPr>
        <p:spPr>
          <a:xfrm>
            <a:off x="981075" y="1666876"/>
            <a:ext cx="10635192" cy="99"/>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Titre 1"/>
          <p:cNvSpPr>
            <a:spLocks noGrp="1"/>
          </p:cNvSpPr>
          <p:nvPr>
            <p:ph type="title"/>
          </p:nvPr>
        </p:nvSpPr>
        <p:spPr/>
        <p:txBody>
          <a:bodyPr/>
          <a:lstStyle/>
          <a:p>
            <a:r>
              <a:rPr lang="fr-FR"/>
              <a:t>Modifiez le style du titre</a:t>
            </a:r>
          </a:p>
        </p:txBody>
      </p:sp>
      <p:grpSp>
        <p:nvGrpSpPr>
          <p:cNvPr id="14" name="Groupe 13"/>
          <p:cNvGrpSpPr/>
          <p:nvPr userDrawn="1"/>
        </p:nvGrpSpPr>
        <p:grpSpPr>
          <a:xfrm>
            <a:off x="576263" y="3176235"/>
            <a:ext cx="6244415" cy="3266261"/>
            <a:chOff x="576262" y="3285563"/>
            <a:chExt cx="6244415" cy="3266261"/>
          </a:xfrm>
        </p:grpSpPr>
        <p:sp>
          <p:nvSpPr>
            <p:cNvPr id="9" name="Rectangle 8"/>
            <p:cNvSpPr/>
            <p:nvPr/>
          </p:nvSpPr>
          <p:spPr>
            <a:xfrm>
              <a:off x="576262" y="3285563"/>
              <a:ext cx="6244415" cy="3130905"/>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FR" sz="1800"/>
            </a:p>
          </p:txBody>
        </p:sp>
        <p:sp>
          <p:nvSpPr>
            <p:cNvPr id="10" name="Losange 9"/>
            <p:cNvSpPr/>
            <p:nvPr/>
          </p:nvSpPr>
          <p:spPr>
            <a:xfrm>
              <a:off x="3563469" y="6281824"/>
              <a:ext cx="270000" cy="270000"/>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fr-FR" sz="1800"/>
            </a:p>
          </p:txBody>
        </p:sp>
      </p:grpSp>
      <p:sp>
        <p:nvSpPr>
          <p:cNvPr id="13" name="Espace réservé du texte 12"/>
          <p:cNvSpPr>
            <a:spLocks noGrp="1"/>
          </p:cNvSpPr>
          <p:nvPr userDrawn="1">
            <p:ph type="body" sz="quarter" idx="12"/>
          </p:nvPr>
        </p:nvSpPr>
        <p:spPr>
          <a:xfrm>
            <a:off x="576265" y="1887423"/>
            <a:ext cx="6244415" cy="1080000"/>
          </a:xfrm>
          <a:solidFill>
            <a:schemeClr val="accent2"/>
          </a:solidFill>
        </p:spPr>
        <p:txBody>
          <a:bodyPr lIns="108000" tIns="108000" rIns="108000" bIns="108000"/>
          <a:lstStyle>
            <a:lvl1pPr algn="just">
              <a:defRPr sz="1100">
                <a:solidFill>
                  <a:schemeClr val="bg1"/>
                </a:solidFill>
              </a:defRPr>
            </a:lvl1pPr>
            <a:lvl2pPr algn="just">
              <a:defRPr>
                <a:solidFill>
                  <a:schemeClr val="bg1"/>
                </a:solidFill>
              </a:defRPr>
            </a:lvl2pPr>
            <a:lvl3pPr algn="just">
              <a:defRPr>
                <a:solidFill>
                  <a:schemeClr val="bg1"/>
                </a:solidFill>
              </a:defRPr>
            </a:lvl3pPr>
            <a:lvl4pPr algn="just">
              <a:defRPr>
                <a:solidFill>
                  <a:schemeClr val="bg1"/>
                </a:solidFill>
              </a:defRPr>
            </a:lvl4pPr>
            <a:lvl5pPr algn="just">
              <a:defRPr>
                <a:solidFill>
                  <a:schemeClr val="bg1"/>
                </a:solidFill>
              </a:defRPr>
            </a:lvl5pPr>
          </a:lstStyle>
          <a:p>
            <a:pPr lvl="0"/>
            <a:r>
              <a:rPr lang="fr-FR"/>
              <a:t>Modifiez les styles du texte du masque</a:t>
            </a:r>
          </a:p>
        </p:txBody>
      </p:sp>
      <p:sp>
        <p:nvSpPr>
          <p:cNvPr id="16" name="Espace réservé pour une image  15"/>
          <p:cNvSpPr>
            <a:spLocks noGrp="1"/>
          </p:cNvSpPr>
          <p:nvPr>
            <p:ph type="pic" sz="quarter" idx="13" hasCustomPrompt="1"/>
          </p:nvPr>
        </p:nvSpPr>
        <p:spPr>
          <a:xfrm>
            <a:off x="7184573" y="1870406"/>
            <a:ext cx="4431167" cy="4436735"/>
          </a:xfrm>
        </p:spPr>
        <p:txBody>
          <a:bodyPr/>
          <a:lstStyle>
            <a:lvl1pPr algn="ctr">
              <a:defRPr sz="1800">
                <a:solidFill>
                  <a:srgbClr val="FF0000"/>
                </a:solidFill>
              </a:defRPr>
            </a:lvl1pPr>
          </a:lstStyle>
          <a:p>
            <a:r>
              <a:rPr lang="fr-FR"/>
              <a:t>Carte  insérer</a:t>
            </a:r>
          </a:p>
        </p:txBody>
      </p:sp>
    </p:spTree>
    <p:extLst>
      <p:ext uri="{BB962C8B-B14F-4D97-AF65-F5344CB8AC3E}">
        <p14:creationId xmlns:p14="http://schemas.microsoft.com/office/powerpoint/2010/main" val="644108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re + Texte">
    <p:spTree>
      <p:nvGrpSpPr>
        <p:cNvPr id="1" name=""/>
        <p:cNvGrpSpPr/>
        <p:nvPr/>
      </p:nvGrpSpPr>
      <p:grpSpPr>
        <a:xfrm>
          <a:off x="0" y="0"/>
          <a:ext cx="0" cy="0"/>
          <a:chOff x="0" y="0"/>
          <a:chExt cx="0" cy="0"/>
        </a:xfrm>
      </p:grpSpPr>
      <p:sp>
        <p:nvSpPr>
          <p:cNvPr id="2" name="Titre 1"/>
          <p:cNvSpPr>
            <a:spLocks noGrp="1"/>
          </p:cNvSpPr>
          <p:nvPr>
            <p:ph type="title" hasCustomPrompt="1"/>
          </p:nvPr>
        </p:nvSpPr>
        <p:spPr/>
        <p:txBody>
          <a:bodyPr/>
          <a:lstStyle/>
          <a:p>
            <a:r>
              <a:rPr lang="fr-FR"/>
              <a:t>TITRE NIVEAU 1</a:t>
            </a:r>
          </a:p>
        </p:txBody>
      </p:sp>
      <p:sp>
        <p:nvSpPr>
          <p:cNvPr id="5" name="Espace réservé du contenu 4"/>
          <p:cNvSpPr>
            <a:spLocks noGrp="1"/>
          </p:cNvSpPr>
          <p:nvPr>
            <p:ph sz="quarter" idx="11" hasCustomPrompt="1"/>
          </p:nvPr>
        </p:nvSpPr>
        <p:spPr>
          <a:xfrm>
            <a:off x="379047" y="1268413"/>
            <a:ext cx="11433908" cy="5005387"/>
          </a:xfrm>
        </p:spPr>
        <p:txBody>
          <a:bodyPr/>
          <a:lstStyle/>
          <a:p>
            <a:pPr lvl="0"/>
            <a:r>
              <a:rPr lang="fr-FR"/>
              <a:t>Texte courant</a:t>
            </a:r>
          </a:p>
          <a:p>
            <a:pPr lvl="1"/>
            <a:r>
              <a:rPr lang="fr-FR"/>
              <a:t>Titre niveau 2</a:t>
            </a:r>
          </a:p>
          <a:p>
            <a:pPr lvl="2"/>
            <a:r>
              <a:rPr lang="fr-FR"/>
              <a:t>Puce ronde</a:t>
            </a:r>
          </a:p>
          <a:p>
            <a:pPr lvl="3"/>
            <a:r>
              <a:rPr lang="fr-FR"/>
              <a:t>Puce tiret</a:t>
            </a:r>
          </a:p>
          <a:p>
            <a:pPr lvl="4"/>
            <a:r>
              <a:rPr lang="fr-FR"/>
              <a:t>Notes</a:t>
            </a:r>
          </a:p>
        </p:txBody>
      </p:sp>
      <p:sp>
        <p:nvSpPr>
          <p:cNvPr id="7" name="Espace réservé du numéro de diapositive 5"/>
          <p:cNvSpPr txBox="1">
            <a:spLocks/>
          </p:cNvSpPr>
          <p:nvPr userDrawn="1"/>
        </p:nvSpPr>
        <p:spPr>
          <a:xfrm>
            <a:off x="11610172" y="6562800"/>
            <a:ext cx="221539" cy="180000"/>
          </a:xfrm>
          <a:prstGeom prst="rect">
            <a:avLst/>
          </a:prstGeom>
        </p:spPr>
        <p:txBody>
          <a:bodyPr vert="horz" lIns="0" tIns="0" rIns="0" bIns="0" rtlCol="0" anchor="t" anchorCtr="0"/>
          <a:lstStyle>
            <a:defPPr>
              <a:defRPr lang="fr-FR"/>
            </a:defPPr>
            <a:lvl1pPr marL="0" algn="ctr" defTabSz="914400" rtl="0" eaLnBrk="1" latinLnBrk="0" hangingPunct="1">
              <a:defRPr sz="750" b="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96DF52E-1BFA-4540-A617-8F65F6C7A1BD}" type="slidenum">
              <a:rPr lang="fr-FR" sz="751" smtClean="0"/>
              <a:pPr/>
              <a:t>‹N°›</a:t>
            </a:fld>
            <a:endParaRPr lang="fr-FR" sz="751"/>
          </a:p>
        </p:txBody>
      </p:sp>
    </p:spTree>
    <p:extLst>
      <p:ext uri="{BB962C8B-B14F-4D97-AF65-F5344CB8AC3E}">
        <p14:creationId xmlns:p14="http://schemas.microsoft.com/office/powerpoint/2010/main" val="3630838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P_Titre et contenu">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18119" y="1700808"/>
            <a:ext cx="10216648" cy="4055992"/>
          </a:xfrm>
          <a:prstGeom prst="rect">
            <a:avLst/>
          </a:prstGeom>
        </p:spPr>
        <p:txBody>
          <a:bodyPr lIns="0" tIns="0" rIns="0" bIns="0"/>
          <a:lstStyle>
            <a:lvl1pPr>
              <a:defRPr sz="2200" b="0">
                <a:solidFill>
                  <a:srgbClr val="006CE5"/>
                </a:solidFill>
                <a:latin typeface="Segoe UI Historic" panose="020B0502040204020203" pitchFamily="34" charset="0"/>
                <a:ea typeface="Segoe UI Historic" panose="020B0502040204020203" pitchFamily="34" charset="0"/>
                <a:cs typeface="Segoe UI Historic" panose="020B0502040204020203" pitchFamily="34" charset="0"/>
              </a:defRPr>
            </a:lvl1pPr>
            <a:lvl2pPr>
              <a:defRPr sz="2000">
                <a:solidFill>
                  <a:srgbClr val="7F7F7F"/>
                </a:solidFill>
                <a:latin typeface="Segoe UI Historic" panose="020B0502040204020203" pitchFamily="34" charset="0"/>
                <a:ea typeface="Segoe UI Historic" panose="020B0502040204020203" pitchFamily="34" charset="0"/>
                <a:cs typeface="Segoe UI Historic" panose="020B0502040204020203" pitchFamily="34" charset="0"/>
              </a:defRPr>
            </a:lvl2pPr>
            <a:lvl3pPr marL="360354" indent="-179384">
              <a:buClr>
                <a:srgbClr val="15C7D2"/>
              </a:buClr>
              <a:buSzPct val="65000"/>
              <a:buFont typeface="Wingdings" panose="05000000000000000000" pitchFamily="2" charset="2"/>
              <a:buChar char="§"/>
              <a:defRPr sz="2000">
                <a:solidFill>
                  <a:srgbClr val="7F7F7F"/>
                </a:solidFill>
                <a:latin typeface="Segoe UI Historic" panose="020B0502040204020203" pitchFamily="34" charset="0"/>
                <a:ea typeface="Segoe UI Historic" panose="020B0502040204020203" pitchFamily="34" charset="0"/>
                <a:cs typeface="Segoe UI Historic" panose="020B0502040204020203" pitchFamily="34" charset="0"/>
              </a:defRPr>
            </a:lvl3pPr>
            <a:lvl4pPr marL="467988" indent="-107997">
              <a:buClr>
                <a:srgbClr val="15C7D2"/>
              </a:buClr>
              <a:buSzPct val="100000"/>
              <a:defRPr sz="1600">
                <a:solidFill>
                  <a:srgbClr val="7F7F7F"/>
                </a:solidFill>
                <a:latin typeface="Segoe UI Historic" panose="020B0502040204020203" pitchFamily="34" charset="0"/>
                <a:ea typeface="Segoe UI Historic" panose="020B0502040204020203" pitchFamily="34" charset="0"/>
                <a:cs typeface="Segoe UI Historic" panose="020B0502040204020203" pitchFamily="34" charset="0"/>
              </a:defRPr>
            </a:lvl4pPr>
            <a:lvl5pPr marL="557986" indent="-89998">
              <a:buClr>
                <a:srgbClr val="15C7D2"/>
              </a:buClr>
              <a:defRPr>
                <a:solidFill>
                  <a:srgbClr val="7F7F7F"/>
                </a:solidFill>
                <a:latin typeface="Segoe UI Historic" panose="020B0502040204020203" pitchFamily="34" charset="0"/>
                <a:ea typeface="Segoe UI Historic" panose="020B0502040204020203" pitchFamily="34" charset="0"/>
                <a:cs typeface="Segoe UI Historic" panose="020B0502040204020203" pitchFamily="34" charset="0"/>
              </a:defRPr>
            </a:lvl5pPr>
            <a:lvl6pPr marL="557986" indent="-89998">
              <a:lnSpc>
                <a:spcPct val="85000"/>
              </a:lnSpc>
              <a:spcBef>
                <a:spcPts val="0"/>
              </a:spcBef>
              <a:buFont typeface="Calisto MT" panose="02040603050505030304" pitchFamily="18" charset="0"/>
              <a:buChar char="-"/>
              <a:defRPr sz="1200">
                <a:solidFill>
                  <a:schemeClr val="tx2"/>
                </a:solidFill>
              </a:defRPr>
            </a:lvl6pPr>
            <a:lvl7pPr marL="557986" indent="-89998">
              <a:lnSpc>
                <a:spcPct val="85000"/>
              </a:lnSpc>
              <a:spcBef>
                <a:spcPts val="0"/>
              </a:spcBef>
              <a:buFont typeface="Calisto MT" panose="02040603050505030304" pitchFamily="18" charset="0"/>
              <a:buChar char="-"/>
              <a:defRPr sz="1200">
                <a:solidFill>
                  <a:schemeClr val="tx2"/>
                </a:solidFill>
              </a:defRPr>
            </a:lvl7pPr>
            <a:lvl8pPr marL="557986" indent="-89998">
              <a:lnSpc>
                <a:spcPct val="85000"/>
              </a:lnSpc>
              <a:spcBef>
                <a:spcPts val="0"/>
              </a:spcBef>
              <a:buFont typeface="Calisto MT" panose="02040603050505030304" pitchFamily="18" charset="0"/>
              <a:buChar char="-"/>
              <a:defRPr sz="1200">
                <a:solidFill>
                  <a:schemeClr val="tx2"/>
                </a:solidFill>
              </a:defRPr>
            </a:lvl8pPr>
            <a:lvl9pPr marL="557986" indent="-89998">
              <a:lnSpc>
                <a:spcPct val="85000"/>
              </a:lnSpc>
              <a:spcBef>
                <a:spcPts val="0"/>
              </a:spcBef>
              <a:buFont typeface="Calisto MT" panose="02040603050505030304" pitchFamily="18" charset="0"/>
              <a:buChar char="-"/>
              <a:defRPr sz="1200">
                <a:solidFill>
                  <a:schemeClr val="tx2"/>
                </a:solidFill>
                <a:latin typeface="Segoe UI" panose="020B0502040204020203" pitchFamily="34" charset="0"/>
                <a:cs typeface="Segoe UI" panose="020B0502040204020203" pitchFamily="34" charset="0"/>
              </a:defRPr>
            </a:lvl9pPr>
          </a:lstStyle>
          <a:p>
            <a:pPr lvl="0"/>
            <a:r>
              <a:rPr lang="fr-FR" dirty="0"/>
              <a:t>Modifiez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a:p>
            <a:pPr lvl="8"/>
            <a:endParaRPr lang="fr-FR" dirty="0"/>
          </a:p>
        </p:txBody>
      </p:sp>
      <p:sp>
        <p:nvSpPr>
          <p:cNvPr id="4" name="Espace réservé de la date 3"/>
          <p:cNvSpPr>
            <a:spLocks noGrp="1"/>
          </p:cNvSpPr>
          <p:nvPr>
            <p:ph type="dt" sz="half" idx="10"/>
          </p:nvPr>
        </p:nvSpPr>
        <p:spPr/>
        <p:txBody>
          <a:bodyPr/>
          <a:lstStyle>
            <a:lvl1pPr>
              <a:defRPr sz="800">
                <a:latin typeface="Segoe UI" panose="020B0502040204020203" pitchFamily="34" charset="0"/>
                <a:cs typeface="Segoe UI" panose="020B0502040204020203" pitchFamily="34" charset="0"/>
              </a:defRPr>
            </a:lvl1pPr>
          </a:lstStyle>
          <a:p>
            <a:r>
              <a:rPr lang="fr-FR"/>
              <a:t>Septembre 2021</a:t>
            </a:r>
            <a:endParaRPr lang="fr-FR" dirty="0"/>
          </a:p>
        </p:txBody>
      </p:sp>
      <p:sp>
        <p:nvSpPr>
          <p:cNvPr id="5" name="Espace réservé du pied de page 4"/>
          <p:cNvSpPr>
            <a:spLocks noGrp="1"/>
          </p:cNvSpPr>
          <p:nvPr>
            <p:ph type="ftr" sz="quarter" idx="11"/>
          </p:nvPr>
        </p:nvSpPr>
        <p:spPr/>
        <p:txBody>
          <a:bodyPr/>
          <a:lstStyle>
            <a:lvl1pPr>
              <a:defRPr sz="800">
                <a:latin typeface="Segoe UI" panose="020B0502040204020203" pitchFamily="34" charset="0"/>
                <a:cs typeface="Segoe UI" panose="020B0502040204020203" pitchFamily="34" charset="0"/>
              </a:defRPr>
            </a:lvl1pPr>
          </a:lstStyle>
          <a:p>
            <a:r>
              <a:rPr lang="fr-FR" dirty="0"/>
              <a:t>La Direction Générale du Trésor</a:t>
            </a:r>
          </a:p>
        </p:txBody>
      </p:sp>
      <p:sp>
        <p:nvSpPr>
          <p:cNvPr id="6" name="Espace réservé du numéro de diapositive 5"/>
          <p:cNvSpPr>
            <a:spLocks noGrp="1"/>
          </p:cNvSpPr>
          <p:nvPr>
            <p:ph type="sldNum" sz="quarter" idx="12"/>
          </p:nvPr>
        </p:nvSpPr>
        <p:spPr/>
        <p:txBody>
          <a:bodyPr/>
          <a:lstStyle>
            <a:lvl1pPr>
              <a:defRPr sz="800">
                <a:latin typeface="Segoe UI" panose="020B0502040204020203" pitchFamily="34" charset="0"/>
                <a:cs typeface="Segoe UI" panose="020B0502040204020203" pitchFamily="34" charset="0"/>
              </a:defRPr>
            </a:lvl1pPr>
          </a:lstStyle>
          <a:p>
            <a:fld id="{56AA7CD4-42FD-4936-BF37-EDED2C044C55}" type="slidenum">
              <a:rPr lang="fr-FR" smtClean="0"/>
              <a:pPr/>
              <a:t>‹N°›</a:t>
            </a:fld>
            <a:endParaRPr lang="fr-FR" dirty="0"/>
          </a:p>
        </p:txBody>
      </p:sp>
      <p:sp>
        <p:nvSpPr>
          <p:cNvPr id="12" name="Espace réservé du texte 12"/>
          <p:cNvSpPr>
            <a:spLocks noGrp="1"/>
          </p:cNvSpPr>
          <p:nvPr>
            <p:ph type="body" sz="quarter" idx="13" hasCustomPrompt="1"/>
          </p:nvPr>
        </p:nvSpPr>
        <p:spPr>
          <a:xfrm>
            <a:off x="2447595" y="432000"/>
            <a:ext cx="8787172" cy="900000"/>
          </a:xfrm>
          <a:prstGeom prst="rect">
            <a:avLst/>
          </a:prstGeom>
        </p:spPr>
        <p:txBody>
          <a:bodyPr lIns="0" tIns="0" rIns="0" bIns="0"/>
          <a:lstStyle>
            <a:lvl1pPr algn="r">
              <a:spcAft>
                <a:spcPts val="0"/>
              </a:spcAft>
              <a:defRPr lang="fr-FR" sz="3200" b="0" kern="1200" dirty="0" smtClean="0">
                <a:solidFill>
                  <a:srgbClr val="006CE5"/>
                </a:solidFill>
                <a:latin typeface="Segoe UI" panose="020B0502040204020203" pitchFamily="34" charset="0"/>
                <a:ea typeface="+mn-ea"/>
                <a:cs typeface="Segoe UI" panose="020B0502040204020203" pitchFamily="34" charset="0"/>
              </a:defRPr>
            </a:lvl1pPr>
            <a:lvl2pPr algn="r">
              <a:defRPr lang="fr-FR" sz="2000" b="0" i="1" kern="1200" dirty="0" smtClean="0">
                <a:solidFill>
                  <a:srgbClr val="7F7F7F"/>
                </a:solidFill>
                <a:latin typeface="Segoe UI" panose="020B0502040204020203" pitchFamily="34" charset="0"/>
                <a:ea typeface="+mn-ea"/>
                <a:cs typeface="Segoe UI" panose="020B0502040204020203" pitchFamily="34" charset="0"/>
              </a:defRPr>
            </a:lvl2pPr>
            <a:lvl3pPr marL="0" indent="0" algn="r">
              <a:buNone/>
              <a:defRPr lang="fr-FR" sz="2200" b="0" i="1" kern="1200" dirty="0" smtClean="0">
                <a:solidFill>
                  <a:srgbClr val="19253C"/>
                </a:solidFill>
                <a:latin typeface="Calisto MT" panose="02040603050505030304" pitchFamily="18" charset="0"/>
                <a:ea typeface="+mn-ea"/>
                <a:cs typeface="+mn-cs"/>
              </a:defRPr>
            </a:lvl3pPr>
            <a:lvl4pPr marL="0" indent="0" algn="r">
              <a:spcAft>
                <a:spcPts val="600"/>
              </a:spcAft>
              <a:buNone/>
              <a:defRPr lang="fr-FR" sz="2200" b="0" i="1" kern="1200" dirty="0" smtClean="0">
                <a:solidFill>
                  <a:srgbClr val="19253C"/>
                </a:solidFill>
                <a:latin typeface="Calisto MT" panose="02040603050505030304" pitchFamily="18" charset="0"/>
                <a:ea typeface="+mn-ea"/>
                <a:cs typeface="+mn-cs"/>
              </a:defRPr>
            </a:lvl4pPr>
            <a:lvl5pPr marL="0" indent="0" algn="r">
              <a:spcAft>
                <a:spcPts val="600"/>
              </a:spcAft>
              <a:buNone/>
              <a:defRPr lang="fr-FR" sz="2200" b="0" i="1" kern="1200" dirty="0">
                <a:solidFill>
                  <a:srgbClr val="19253C"/>
                </a:solidFill>
                <a:latin typeface="Calisto MT" panose="02040603050505030304" pitchFamily="18" charset="0"/>
                <a:ea typeface="+mn-ea"/>
                <a:cs typeface="+mn-cs"/>
              </a:defRPr>
            </a:lvl5pPr>
            <a:lvl6pPr marL="0" indent="0" algn="r">
              <a:lnSpc>
                <a:spcPct val="85000"/>
              </a:lnSpc>
              <a:spcBef>
                <a:spcPts val="0"/>
              </a:spcBef>
              <a:spcAft>
                <a:spcPts val="600"/>
              </a:spcAft>
              <a:buNone/>
              <a:defRPr lang="fr-FR" sz="2200" b="0" i="1" kern="1200" dirty="0">
                <a:solidFill>
                  <a:srgbClr val="19253C"/>
                </a:solidFill>
                <a:latin typeface="Calisto MT" panose="02040603050505030304" pitchFamily="18" charset="0"/>
                <a:ea typeface="+mn-ea"/>
                <a:cs typeface="+mn-cs"/>
              </a:defRPr>
            </a:lvl6pPr>
            <a:lvl7pPr marL="0" indent="0" algn="r">
              <a:lnSpc>
                <a:spcPct val="85000"/>
              </a:lnSpc>
              <a:spcBef>
                <a:spcPts val="0"/>
              </a:spcBef>
              <a:spcAft>
                <a:spcPts val="600"/>
              </a:spcAft>
              <a:buNone/>
              <a:defRPr sz="2200" i="1">
                <a:solidFill>
                  <a:schemeClr val="tx2"/>
                </a:solidFill>
              </a:defRPr>
            </a:lvl7pPr>
            <a:lvl8pPr marL="0" indent="0" algn="r">
              <a:lnSpc>
                <a:spcPct val="85000"/>
              </a:lnSpc>
              <a:spcBef>
                <a:spcPts val="0"/>
              </a:spcBef>
              <a:spcAft>
                <a:spcPts val="600"/>
              </a:spcAft>
              <a:buNone/>
              <a:defRPr sz="2200" b="0" i="1">
                <a:solidFill>
                  <a:schemeClr val="tx2"/>
                </a:solidFill>
              </a:defRPr>
            </a:lvl8pPr>
            <a:lvl9pPr marL="0" indent="0" algn="r">
              <a:lnSpc>
                <a:spcPct val="85000"/>
              </a:lnSpc>
              <a:spcBef>
                <a:spcPts val="0"/>
              </a:spcBef>
              <a:spcAft>
                <a:spcPts val="600"/>
              </a:spcAft>
              <a:buNone/>
              <a:defRPr sz="2200" i="1">
                <a:solidFill>
                  <a:schemeClr val="tx2"/>
                </a:solidFill>
              </a:defRPr>
            </a:lvl9pPr>
          </a:lstStyle>
          <a:p>
            <a:pPr lvl="0"/>
            <a:r>
              <a:rPr lang="fr-FR" dirty="0"/>
              <a:t>Premier niveau de titre</a:t>
            </a:r>
          </a:p>
          <a:p>
            <a:pPr lvl="1"/>
            <a:r>
              <a:rPr lang="fr-FR" dirty="0"/>
              <a:t>Deuxième niveau</a:t>
            </a:r>
          </a:p>
        </p:txBody>
      </p:sp>
      <p:sp>
        <p:nvSpPr>
          <p:cNvPr id="2" name="ZoneTexte 1"/>
          <p:cNvSpPr txBox="1"/>
          <p:nvPr userDrawn="1"/>
        </p:nvSpPr>
        <p:spPr>
          <a:xfrm>
            <a:off x="-3409056" y="2156802"/>
            <a:ext cx="2976331" cy="1692771"/>
          </a:xfrm>
          <a:prstGeom prst="rect">
            <a:avLst/>
          </a:prstGeom>
          <a:noFill/>
        </p:spPr>
        <p:txBody>
          <a:bodyPr wrap="square" rtlCol="0">
            <a:spAutoFit/>
          </a:bodyPr>
          <a:lstStyle/>
          <a:p>
            <a:r>
              <a:rPr lang="fr-FR" sz="900" dirty="0">
                <a:solidFill>
                  <a:schemeClr val="tx2"/>
                </a:solidFill>
                <a:latin typeface="Arial" panose="020B0604020202020204" pitchFamily="34" charset="0"/>
                <a:cs typeface="Arial" panose="020B0604020202020204" pitchFamily="34" charset="0"/>
              </a:rPr>
              <a:t>Pour modifier vos</a:t>
            </a:r>
            <a:r>
              <a:rPr lang="fr-FR" sz="900" baseline="0" dirty="0">
                <a:solidFill>
                  <a:schemeClr val="tx2"/>
                </a:solidFill>
                <a:latin typeface="Arial" panose="020B0604020202020204" pitchFamily="34" charset="0"/>
                <a:cs typeface="Arial" panose="020B0604020202020204" pitchFamily="34" charset="0"/>
              </a:rPr>
              <a:t> </a:t>
            </a:r>
            <a:r>
              <a:rPr lang="fr-FR" sz="900" b="1" baseline="0" dirty="0">
                <a:solidFill>
                  <a:schemeClr val="tx2"/>
                </a:solidFill>
                <a:latin typeface="Arial" panose="020B0604020202020204" pitchFamily="34" charset="0"/>
                <a:cs typeface="Arial" panose="020B0604020202020204" pitchFamily="34" charset="0"/>
              </a:rPr>
              <a:t>niveaux de texte </a:t>
            </a:r>
            <a:r>
              <a:rPr lang="fr-FR" sz="900" baseline="0" dirty="0">
                <a:solidFill>
                  <a:schemeClr val="tx2"/>
                </a:solidFill>
                <a:latin typeface="Arial" panose="020B0604020202020204" pitchFamily="34" charset="0"/>
                <a:cs typeface="Arial" panose="020B0604020202020204" pitchFamily="34" charset="0"/>
              </a:rPr>
              <a:t>:</a:t>
            </a:r>
          </a:p>
          <a:p>
            <a:pPr marL="228594" indent="-228594">
              <a:spcBef>
                <a:spcPts val="200"/>
              </a:spcBef>
              <a:buAutoNum type="arabicPeriod"/>
            </a:pPr>
            <a:r>
              <a:rPr lang="fr-FR" sz="900" dirty="0">
                <a:solidFill>
                  <a:schemeClr val="tx2"/>
                </a:solidFill>
                <a:latin typeface="Arial" panose="020B0604020202020204" pitchFamily="34" charset="0"/>
                <a:cs typeface="Arial" panose="020B0604020202020204" pitchFamily="34" charset="0"/>
              </a:rPr>
              <a:t>Saisissez</a:t>
            </a:r>
            <a:r>
              <a:rPr lang="fr-FR" sz="900" baseline="0" dirty="0">
                <a:solidFill>
                  <a:schemeClr val="tx2"/>
                </a:solidFill>
                <a:latin typeface="Arial" panose="020B0604020202020204" pitchFamily="34" charset="0"/>
                <a:cs typeface="Arial" panose="020B0604020202020204" pitchFamily="34" charset="0"/>
              </a:rPr>
              <a:t> votre texte dans la zone d’insertion de texte</a:t>
            </a:r>
          </a:p>
          <a:p>
            <a:pPr marL="228594" indent="-228594">
              <a:spcBef>
                <a:spcPts val="200"/>
              </a:spcBef>
              <a:buAutoNum type="arabicPeriod"/>
            </a:pPr>
            <a:r>
              <a:rPr lang="fr-FR" sz="900" baseline="0" dirty="0">
                <a:solidFill>
                  <a:schemeClr val="tx2"/>
                </a:solidFill>
                <a:latin typeface="Arial" panose="020B0604020202020204" pitchFamily="34" charset="0"/>
                <a:cs typeface="Arial" panose="020B0604020202020204" pitchFamily="34" charset="0"/>
              </a:rPr>
              <a:t>Pour passer votre texte au niveau suivant, </a:t>
            </a:r>
            <a:br>
              <a:rPr lang="fr-FR" sz="900" baseline="0" dirty="0">
                <a:solidFill>
                  <a:schemeClr val="tx2"/>
                </a:solidFill>
                <a:latin typeface="Arial" panose="020B0604020202020204" pitchFamily="34" charset="0"/>
                <a:cs typeface="Arial" panose="020B0604020202020204" pitchFamily="34" charset="0"/>
              </a:rPr>
            </a:br>
            <a:r>
              <a:rPr lang="fr-FR" sz="900" baseline="0" dirty="0">
                <a:solidFill>
                  <a:schemeClr val="tx2"/>
                </a:solidFill>
                <a:latin typeface="Arial" panose="020B0604020202020204" pitchFamily="34" charset="0"/>
                <a:cs typeface="Arial" panose="020B0604020202020204" pitchFamily="34" charset="0"/>
              </a:rPr>
              <a:t>dans l’onglet « Accueil », groupe « Paragraphe », cliquez sur « Augmenter le niveau de liste »</a:t>
            </a:r>
            <a:br>
              <a:rPr lang="fr-FR" sz="900" baseline="0" dirty="0">
                <a:solidFill>
                  <a:schemeClr val="tx2"/>
                </a:solidFill>
                <a:latin typeface="Arial" panose="020B0604020202020204" pitchFamily="34" charset="0"/>
                <a:cs typeface="Arial" panose="020B0604020202020204" pitchFamily="34" charset="0"/>
              </a:rPr>
            </a:br>
            <a:endParaRPr lang="fr-FR" sz="900" baseline="0" dirty="0">
              <a:solidFill>
                <a:schemeClr val="tx2"/>
              </a:solidFill>
              <a:latin typeface="Arial" panose="020B0604020202020204" pitchFamily="34" charset="0"/>
              <a:cs typeface="Arial" panose="020B0604020202020204" pitchFamily="34" charset="0"/>
            </a:endParaRPr>
          </a:p>
          <a:p>
            <a:pPr marL="228594" marR="0" indent="-228594" algn="l" defTabSz="914377" rtl="0" eaLnBrk="1" fontAlgn="auto" latinLnBrk="0" hangingPunct="1">
              <a:lnSpc>
                <a:spcPct val="100000"/>
              </a:lnSpc>
              <a:spcBef>
                <a:spcPts val="200"/>
              </a:spcBef>
              <a:spcAft>
                <a:spcPts val="0"/>
              </a:spcAft>
              <a:buClrTx/>
              <a:buSzTx/>
              <a:buFontTx/>
              <a:buAutoNum type="arabicPeriod"/>
              <a:tabLst/>
              <a:defRPr/>
            </a:pPr>
            <a:r>
              <a:rPr lang="fr-FR" sz="900" baseline="0" dirty="0">
                <a:solidFill>
                  <a:schemeClr val="tx2"/>
                </a:solidFill>
                <a:latin typeface="Arial" panose="020B0604020202020204" pitchFamily="34" charset="0"/>
                <a:cs typeface="Arial" panose="020B0604020202020204" pitchFamily="34" charset="0"/>
              </a:rPr>
              <a:t>Pour passer votre texte au niveau précédent, dans l’onglet « Accueil », groupe « Paragraphe », cliquez sur « Réduire le niveau de liste »</a:t>
            </a:r>
          </a:p>
          <a:p>
            <a:endParaRPr lang="fr-FR" sz="900" dirty="0">
              <a:latin typeface="Arial" panose="020B0604020202020204" pitchFamily="34" charset="0"/>
              <a:cs typeface="Arial" panose="020B0604020202020204" pitchFamily="34" charset="0"/>
            </a:endParaRPr>
          </a:p>
        </p:txBody>
      </p:sp>
      <p:pic>
        <p:nvPicPr>
          <p:cNvPr id="30" name="Picture 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24825" y="3175410"/>
            <a:ext cx="292100" cy="209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1" name="Picture 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24825" y="3956801"/>
            <a:ext cx="304800" cy="219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2" name="Groupe 31"/>
          <p:cNvGrpSpPr/>
          <p:nvPr userDrawn="1"/>
        </p:nvGrpSpPr>
        <p:grpSpPr>
          <a:xfrm>
            <a:off x="-336715" y="2664879"/>
            <a:ext cx="192021" cy="1440160"/>
            <a:chOff x="-252536" y="0"/>
            <a:chExt cx="144016" cy="1440160"/>
          </a:xfrm>
        </p:grpSpPr>
        <p:cxnSp>
          <p:nvCxnSpPr>
            <p:cNvPr id="33" name="Connecteur droit 32"/>
            <p:cNvCxnSpPr/>
            <p:nvPr userDrawn="1"/>
          </p:nvCxnSpPr>
          <p:spPr>
            <a:xfrm>
              <a:off x="-252536" y="0"/>
              <a:ext cx="0" cy="144016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4" name="Connecteur droit 33"/>
            <p:cNvCxnSpPr/>
            <p:nvPr userDrawn="1"/>
          </p:nvCxnSpPr>
          <p:spPr>
            <a:xfrm flipH="1">
              <a:off x="-252536" y="288032"/>
              <a:ext cx="144016"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35" name="ZoneTexte 34"/>
          <p:cNvSpPr txBox="1"/>
          <p:nvPr userDrawn="1"/>
        </p:nvSpPr>
        <p:spPr>
          <a:xfrm>
            <a:off x="12624727" y="404664"/>
            <a:ext cx="3936437" cy="1467068"/>
          </a:xfrm>
          <a:prstGeom prst="rect">
            <a:avLst/>
          </a:prstGeom>
          <a:noFill/>
        </p:spPr>
        <p:txBody>
          <a:bodyPr wrap="square" rtlCol="0">
            <a:spAutoFit/>
          </a:bodyPr>
          <a:lstStyle/>
          <a:p>
            <a:r>
              <a:rPr lang="fr-FR" sz="900" dirty="0">
                <a:solidFill>
                  <a:schemeClr val="tx2"/>
                </a:solidFill>
                <a:latin typeface="Arial" panose="020B0604020202020204" pitchFamily="34" charset="0"/>
                <a:cs typeface="Arial" panose="020B0604020202020204" pitchFamily="34" charset="0"/>
              </a:rPr>
              <a:t>Pour modifier le style de votre</a:t>
            </a:r>
            <a:r>
              <a:rPr lang="fr-FR" sz="900" baseline="0" dirty="0">
                <a:solidFill>
                  <a:schemeClr val="tx2"/>
                </a:solidFill>
                <a:latin typeface="Arial" panose="020B0604020202020204" pitchFamily="34" charset="0"/>
                <a:cs typeface="Arial" panose="020B0604020202020204" pitchFamily="34" charset="0"/>
              </a:rPr>
              <a:t> </a:t>
            </a:r>
            <a:r>
              <a:rPr lang="fr-FR" sz="900" b="1" baseline="0" dirty="0">
                <a:solidFill>
                  <a:schemeClr val="tx2"/>
                </a:solidFill>
                <a:latin typeface="Arial" panose="020B0604020202020204" pitchFamily="34" charset="0"/>
                <a:cs typeface="Arial" panose="020B0604020202020204" pitchFamily="34" charset="0"/>
              </a:rPr>
              <a:t>titre </a:t>
            </a:r>
            <a:r>
              <a:rPr lang="fr-FR" sz="900" baseline="0" dirty="0">
                <a:solidFill>
                  <a:schemeClr val="tx2"/>
                </a:solidFill>
                <a:latin typeface="Arial" panose="020B0604020202020204" pitchFamily="34" charset="0"/>
                <a:cs typeface="Arial" panose="020B0604020202020204" pitchFamily="34" charset="0"/>
              </a:rPr>
              <a:t>:</a:t>
            </a:r>
          </a:p>
          <a:p>
            <a:pPr marL="228594" indent="-228594">
              <a:spcBef>
                <a:spcPts val="200"/>
              </a:spcBef>
              <a:buAutoNum type="arabicPeriod"/>
            </a:pPr>
            <a:r>
              <a:rPr lang="fr-FR" sz="900" dirty="0">
                <a:solidFill>
                  <a:schemeClr val="tx2"/>
                </a:solidFill>
                <a:latin typeface="Arial" panose="020B0604020202020204" pitchFamily="34" charset="0"/>
                <a:cs typeface="Arial" panose="020B0604020202020204" pitchFamily="34" charset="0"/>
              </a:rPr>
              <a:t>Saisissez</a:t>
            </a:r>
            <a:r>
              <a:rPr lang="fr-FR" sz="900" baseline="0" dirty="0">
                <a:solidFill>
                  <a:schemeClr val="tx2"/>
                </a:solidFill>
                <a:latin typeface="Arial" panose="020B0604020202020204" pitchFamily="34" charset="0"/>
                <a:cs typeface="Arial" panose="020B0604020202020204" pitchFamily="34" charset="0"/>
              </a:rPr>
              <a:t> votre titre sur la première ligne</a:t>
            </a:r>
          </a:p>
          <a:p>
            <a:pPr marL="228594" indent="-228594">
              <a:spcBef>
                <a:spcPts val="200"/>
              </a:spcBef>
              <a:buAutoNum type="arabicPeriod"/>
            </a:pPr>
            <a:r>
              <a:rPr lang="fr-FR" sz="900" baseline="0" dirty="0">
                <a:solidFill>
                  <a:schemeClr val="tx2"/>
                </a:solidFill>
                <a:latin typeface="Arial" panose="020B0604020202020204" pitchFamily="34" charset="0"/>
                <a:cs typeface="Arial" panose="020B0604020202020204" pitchFamily="34" charset="0"/>
              </a:rPr>
              <a:t>Pour passer sur la seconde ligne, faire un saut </a:t>
            </a:r>
            <a:br>
              <a:rPr lang="fr-FR" sz="900" baseline="0" dirty="0">
                <a:solidFill>
                  <a:schemeClr val="tx2"/>
                </a:solidFill>
                <a:latin typeface="Arial" panose="020B0604020202020204" pitchFamily="34" charset="0"/>
                <a:cs typeface="Arial" panose="020B0604020202020204" pitchFamily="34" charset="0"/>
              </a:rPr>
            </a:br>
            <a:r>
              <a:rPr lang="fr-FR" sz="900" baseline="0" dirty="0">
                <a:solidFill>
                  <a:schemeClr val="tx2"/>
                </a:solidFill>
                <a:latin typeface="Arial" panose="020B0604020202020204" pitchFamily="34" charset="0"/>
                <a:cs typeface="Arial" panose="020B0604020202020204" pitchFamily="34" charset="0"/>
              </a:rPr>
              <a:t>de paragraphe (touche « entrée »)</a:t>
            </a:r>
          </a:p>
          <a:p>
            <a:pPr marL="228594" indent="-228594">
              <a:spcBef>
                <a:spcPts val="200"/>
              </a:spcBef>
              <a:buAutoNum type="arabicPeriod"/>
            </a:pPr>
            <a:r>
              <a:rPr lang="fr-FR" sz="900" baseline="0" dirty="0">
                <a:solidFill>
                  <a:schemeClr val="tx2"/>
                </a:solidFill>
                <a:latin typeface="Arial" panose="020B0604020202020204" pitchFamily="34" charset="0"/>
                <a:cs typeface="Arial" panose="020B0604020202020204" pitchFamily="34" charset="0"/>
              </a:rPr>
              <a:t>Placez votre curseur sur la seconde ligne</a:t>
            </a:r>
          </a:p>
          <a:p>
            <a:pPr marL="228594" indent="-228594">
              <a:spcBef>
                <a:spcPts val="200"/>
              </a:spcBef>
              <a:buAutoNum type="arabicPeriod"/>
            </a:pPr>
            <a:r>
              <a:rPr lang="fr-FR" sz="900" baseline="0" dirty="0">
                <a:solidFill>
                  <a:schemeClr val="tx2"/>
                </a:solidFill>
                <a:latin typeface="Arial" panose="020B0604020202020204" pitchFamily="34" charset="0"/>
                <a:cs typeface="Arial" panose="020B0604020202020204" pitchFamily="34" charset="0"/>
              </a:rPr>
              <a:t>Dans l’onglet « Accueil », groupe « Paragraphe », cliquez sur « Augmenter le niveau de liste »</a:t>
            </a:r>
          </a:p>
          <a:p>
            <a:pPr marL="0" indent="0">
              <a:spcBef>
                <a:spcPts val="200"/>
              </a:spcBef>
              <a:buNone/>
            </a:pPr>
            <a:r>
              <a:rPr lang="fr-FR" sz="900" baseline="0" dirty="0">
                <a:solidFill>
                  <a:schemeClr val="tx2"/>
                </a:solidFill>
                <a:latin typeface="Arial" panose="020B0604020202020204" pitchFamily="34" charset="0"/>
                <a:cs typeface="Arial" panose="020B0604020202020204" pitchFamily="34" charset="0"/>
              </a:rPr>
              <a:t>Cela permet d’appliquer un style de texte </a:t>
            </a:r>
            <a:br>
              <a:rPr lang="fr-FR" sz="900" baseline="0" dirty="0">
                <a:solidFill>
                  <a:schemeClr val="tx2"/>
                </a:solidFill>
                <a:latin typeface="Arial" panose="020B0604020202020204" pitchFamily="34" charset="0"/>
                <a:cs typeface="Arial" panose="020B0604020202020204" pitchFamily="34" charset="0"/>
              </a:rPr>
            </a:br>
            <a:r>
              <a:rPr lang="fr-FR" sz="900" baseline="0" dirty="0">
                <a:solidFill>
                  <a:schemeClr val="tx2"/>
                </a:solidFill>
                <a:latin typeface="Arial" panose="020B0604020202020204" pitchFamily="34" charset="0"/>
                <a:cs typeface="Arial" panose="020B0604020202020204" pitchFamily="34" charset="0"/>
              </a:rPr>
              <a:t>pré-automatisé.</a:t>
            </a:r>
          </a:p>
        </p:txBody>
      </p:sp>
      <p:grpSp>
        <p:nvGrpSpPr>
          <p:cNvPr id="36" name="Groupe 35"/>
          <p:cNvGrpSpPr/>
          <p:nvPr userDrawn="1"/>
        </p:nvGrpSpPr>
        <p:grpSpPr>
          <a:xfrm flipH="1">
            <a:off x="12336695" y="580459"/>
            <a:ext cx="192021" cy="1291952"/>
            <a:chOff x="-252536" y="0"/>
            <a:chExt cx="144016" cy="1291952"/>
          </a:xfrm>
        </p:grpSpPr>
        <p:cxnSp>
          <p:nvCxnSpPr>
            <p:cNvPr id="37" name="Connecteur droit 36"/>
            <p:cNvCxnSpPr/>
            <p:nvPr userDrawn="1"/>
          </p:nvCxnSpPr>
          <p:spPr>
            <a:xfrm flipH="1">
              <a:off x="-252536" y="0"/>
              <a:ext cx="0" cy="129195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8" name="Connecteur droit 37"/>
            <p:cNvCxnSpPr/>
            <p:nvPr userDrawn="1"/>
          </p:nvCxnSpPr>
          <p:spPr>
            <a:xfrm flipH="1">
              <a:off x="-252536" y="211832"/>
              <a:ext cx="144016"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pic>
        <p:nvPicPr>
          <p:cNvPr id="39" name="Picture 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6081110" y="1376958"/>
            <a:ext cx="292100" cy="2095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userDrawn="1"/>
        </p:nvSpPr>
        <p:spPr>
          <a:xfrm>
            <a:off x="-3963969" y="5422181"/>
            <a:ext cx="3260295" cy="1277273"/>
          </a:xfrm>
          <a:prstGeom prst="rect">
            <a:avLst/>
          </a:prstGeom>
        </p:spPr>
        <p:txBody>
          <a:bodyPr wrap="square">
            <a:spAutoFit/>
          </a:bodyPr>
          <a:lstStyle/>
          <a:p>
            <a:r>
              <a:rPr lang="fr-FR" sz="900" dirty="0">
                <a:solidFill>
                  <a:schemeClr val="tx2"/>
                </a:solidFill>
                <a:latin typeface="Arial" panose="020B0604020202020204" pitchFamily="34" charset="0"/>
                <a:cs typeface="Arial" panose="020B0604020202020204" pitchFamily="34" charset="0"/>
              </a:rPr>
              <a:t>Pour modifier la</a:t>
            </a:r>
            <a:r>
              <a:rPr lang="fr-FR" sz="900" baseline="0" dirty="0">
                <a:solidFill>
                  <a:schemeClr val="tx2"/>
                </a:solidFill>
                <a:latin typeface="Arial" panose="020B0604020202020204" pitchFamily="34" charset="0"/>
                <a:cs typeface="Arial" panose="020B0604020202020204" pitchFamily="34" charset="0"/>
              </a:rPr>
              <a:t> </a:t>
            </a:r>
            <a:r>
              <a:rPr lang="fr-FR" sz="900" b="1" baseline="0" dirty="0">
                <a:solidFill>
                  <a:schemeClr val="tx2"/>
                </a:solidFill>
                <a:latin typeface="Arial" panose="020B0604020202020204" pitchFamily="34" charset="0"/>
                <a:cs typeface="Arial" panose="020B0604020202020204" pitchFamily="34" charset="0"/>
              </a:rPr>
              <a:t>date ou le titre de présentation en pied de page </a:t>
            </a:r>
            <a:r>
              <a:rPr lang="fr-FR" sz="900" baseline="0" dirty="0">
                <a:solidFill>
                  <a:schemeClr val="tx2"/>
                </a:solidFill>
                <a:latin typeface="Arial" panose="020B0604020202020204" pitchFamily="34" charset="0"/>
                <a:cs typeface="Arial" panose="020B0604020202020204" pitchFamily="34" charset="0"/>
              </a:rPr>
              <a:t>:</a:t>
            </a:r>
          </a:p>
          <a:p>
            <a:pPr marL="228594" indent="-228594">
              <a:spcBef>
                <a:spcPts val="200"/>
              </a:spcBef>
              <a:buAutoNum type="arabicPeriod"/>
            </a:pPr>
            <a:r>
              <a:rPr lang="fr-FR" sz="900" dirty="0">
                <a:solidFill>
                  <a:schemeClr val="tx2"/>
                </a:solidFill>
                <a:latin typeface="Arial" panose="020B0604020202020204" pitchFamily="34" charset="0"/>
                <a:cs typeface="Arial" panose="020B0604020202020204" pitchFamily="34" charset="0"/>
              </a:rPr>
              <a:t>Onglet « Insertion » &gt; « En-tête</a:t>
            </a:r>
            <a:r>
              <a:rPr lang="fr-FR" sz="900" baseline="0" dirty="0">
                <a:solidFill>
                  <a:schemeClr val="tx2"/>
                </a:solidFill>
                <a:latin typeface="Arial" panose="020B0604020202020204" pitchFamily="34" charset="0"/>
                <a:cs typeface="Arial" panose="020B0604020202020204" pitchFamily="34" charset="0"/>
              </a:rPr>
              <a:t> et pied de page »</a:t>
            </a:r>
          </a:p>
          <a:p>
            <a:pPr marL="228594" indent="-228594">
              <a:spcBef>
                <a:spcPts val="200"/>
              </a:spcBef>
              <a:buAutoNum type="arabicPeriod"/>
            </a:pPr>
            <a:r>
              <a:rPr lang="fr-FR" sz="900" dirty="0">
                <a:solidFill>
                  <a:schemeClr val="tx2"/>
                </a:solidFill>
                <a:latin typeface="Arial" panose="020B0604020202020204" pitchFamily="34" charset="0"/>
                <a:cs typeface="Arial" panose="020B0604020202020204" pitchFamily="34" charset="0"/>
              </a:rPr>
              <a:t>Changez</a:t>
            </a:r>
            <a:r>
              <a:rPr lang="fr-FR" sz="900" baseline="0" dirty="0">
                <a:solidFill>
                  <a:schemeClr val="tx2"/>
                </a:solidFill>
                <a:latin typeface="Arial" panose="020B0604020202020204" pitchFamily="34" charset="0"/>
                <a:cs typeface="Arial" panose="020B0604020202020204" pitchFamily="34" charset="0"/>
              </a:rPr>
              <a:t> la date dans la zone « date » « fixe »</a:t>
            </a:r>
          </a:p>
          <a:p>
            <a:pPr marL="228594" indent="-228594">
              <a:spcBef>
                <a:spcPts val="200"/>
              </a:spcBef>
              <a:buAutoNum type="arabicPeriod"/>
            </a:pPr>
            <a:r>
              <a:rPr lang="fr-FR" sz="900" baseline="0" dirty="0">
                <a:solidFill>
                  <a:schemeClr val="tx2"/>
                </a:solidFill>
                <a:latin typeface="Arial" panose="020B0604020202020204" pitchFamily="34" charset="0"/>
                <a:cs typeface="Arial" panose="020B0604020202020204" pitchFamily="34" charset="0"/>
              </a:rPr>
              <a:t>Cliquez sur « appliquer » si vous souhaitez que cette modification soit appliquée uniquement sur cette diapositive ou « appliquer partout » si elle doit se faire sur l’ensemble de la présentation</a:t>
            </a:r>
            <a:endParaRPr lang="fr-FR" sz="900" dirty="0"/>
          </a:p>
        </p:txBody>
      </p:sp>
      <p:grpSp>
        <p:nvGrpSpPr>
          <p:cNvPr id="19" name="Groupe 18"/>
          <p:cNvGrpSpPr/>
          <p:nvPr userDrawn="1"/>
        </p:nvGrpSpPr>
        <p:grpSpPr>
          <a:xfrm>
            <a:off x="-516036" y="6203569"/>
            <a:ext cx="192021" cy="1440160"/>
            <a:chOff x="-252536" y="0"/>
            <a:chExt cx="144016" cy="1440160"/>
          </a:xfrm>
        </p:grpSpPr>
        <p:cxnSp>
          <p:nvCxnSpPr>
            <p:cNvPr id="20" name="Connecteur droit 19"/>
            <p:cNvCxnSpPr/>
            <p:nvPr userDrawn="1"/>
          </p:nvCxnSpPr>
          <p:spPr>
            <a:xfrm>
              <a:off x="-252536" y="0"/>
              <a:ext cx="0" cy="144016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1" name="Connecteur droit 20"/>
            <p:cNvCxnSpPr/>
            <p:nvPr userDrawn="1"/>
          </p:nvCxnSpPr>
          <p:spPr>
            <a:xfrm flipH="1">
              <a:off x="-252536" y="288032"/>
              <a:ext cx="144016"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2988498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Chiffres clés">
    <p:spTree>
      <p:nvGrpSpPr>
        <p:cNvPr id="1" name=""/>
        <p:cNvGrpSpPr/>
        <p:nvPr/>
      </p:nvGrpSpPr>
      <p:grpSpPr>
        <a:xfrm>
          <a:off x="0" y="0"/>
          <a:ext cx="0" cy="0"/>
          <a:chOff x="0" y="0"/>
          <a:chExt cx="0" cy="0"/>
        </a:xfrm>
      </p:grpSpPr>
      <p:sp>
        <p:nvSpPr>
          <p:cNvPr id="18" name="Isosceles Triangle 17"/>
          <p:cNvSpPr/>
          <p:nvPr userDrawn="1"/>
        </p:nvSpPr>
        <p:spPr>
          <a:xfrm flipV="1">
            <a:off x="5349390" y="0"/>
            <a:ext cx="1493221" cy="851712"/>
          </a:xfrm>
          <a:prstGeom prst="triangle">
            <a:avLst/>
          </a:prstGeom>
          <a:solidFill>
            <a:srgbClr val="4DEAB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2400"/>
          </a:p>
        </p:txBody>
      </p:sp>
      <p:sp>
        <p:nvSpPr>
          <p:cNvPr id="7" name="Text Placeholder 9"/>
          <p:cNvSpPr>
            <a:spLocks noGrp="1"/>
          </p:cNvSpPr>
          <p:nvPr>
            <p:ph type="body" sz="quarter" idx="10" hasCustomPrompt="1"/>
          </p:nvPr>
        </p:nvSpPr>
        <p:spPr>
          <a:xfrm>
            <a:off x="1467304" y="1130559"/>
            <a:ext cx="9257395" cy="1576360"/>
          </a:xfrm>
          <a:prstGeom prst="rect">
            <a:avLst/>
          </a:prstGeom>
        </p:spPr>
        <p:txBody>
          <a:bodyPr vert="horz" anchor="t"/>
          <a:lstStyle>
            <a:lvl1pPr marL="0" indent="0" algn="ctr">
              <a:lnSpc>
                <a:spcPct val="90000"/>
              </a:lnSpc>
              <a:buNone/>
              <a:defRPr sz="5333" b="1" baseline="0">
                <a:solidFill>
                  <a:srgbClr val="26358C"/>
                </a:solidFill>
                <a:latin typeface="Arial" panose="020B0604020202020204" pitchFamily="34" charset="0"/>
                <a:cs typeface="Arial" panose="020B0604020202020204" pitchFamily="34" charset="0"/>
              </a:defRPr>
            </a:lvl1pPr>
          </a:lstStyle>
          <a:p>
            <a:pPr lvl="0"/>
            <a:r>
              <a:rPr lang="fr-FR"/>
              <a:t>TITRE DE LA PAGE SUR DEUX LIGNES</a:t>
            </a:r>
          </a:p>
        </p:txBody>
      </p:sp>
      <p:sp>
        <p:nvSpPr>
          <p:cNvPr id="8" name="Text Placeholder 9"/>
          <p:cNvSpPr>
            <a:spLocks noGrp="1"/>
          </p:cNvSpPr>
          <p:nvPr>
            <p:ph type="body" sz="quarter" idx="12" hasCustomPrompt="1"/>
          </p:nvPr>
        </p:nvSpPr>
        <p:spPr>
          <a:xfrm>
            <a:off x="799170" y="3360745"/>
            <a:ext cx="3324829" cy="1500187"/>
          </a:xfrm>
          <a:prstGeom prst="rect">
            <a:avLst/>
          </a:prstGeom>
        </p:spPr>
        <p:txBody>
          <a:bodyPr vert="horz" anchor="b"/>
          <a:lstStyle>
            <a:lvl1pPr marL="0" indent="0" algn="ctr">
              <a:lnSpc>
                <a:spcPct val="90000"/>
              </a:lnSpc>
              <a:buNone/>
              <a:defRPr sz="8000" b="0" spc="-400" baseline="0">
                <a:solidFill>
                  <a:srgbClr val="E30613"/>
                </a:solidFill>
                <a:latin typeface="Arial Black" panose="020B0A04020102020204" pitchFamily="34" charset="0"/>
                <a:cs typeface="Arial" panose="020B0604020202020204" pitchFamily="34" charset="0"/>
              </a:defRPr>
            </a:lvl1pPr>
          </a:lstStyle>
          <a:p>
            <a:pPr lvl="0"/>
            <a:r>
              <a:rPr lang="fr-FR"/>
              <a:t>26%</a:t>
            </a:r>
          </a:p>
        </p:txBody>
      </p:sp>
      <p:sp>
        <p:nvSpPr>
          <p:cNvPr id="9" name="Text Placeholder 9"/>
          <p:cNvSpPr>
            <a:spLocks noGrp="1"/>
          </p:cNvSpPr>
          <p:nvPr>
            <p:ph type="body" sz="quarter" idx="13" hasCustomPrompt="1"/>
          </p:nvPr>
        </p:nvSpPr>
        <p:spPr>
          <a:xfrm>
            <a:off x="4439346" y="3360745"/>
            <a:ext cx="3324829" cy="1500187"/>
          </a:xfrm>
          <a:prstGeom prst="rect">
            <a:avLst/>
          </a:prstGeom>
        </p:spPr>
        <p:txBody>
          <a:bodyPr vert="horz" anchor="b"/>
          <a:lstStyle>
            <a:lvl1pPr marL="0" indent="0" algn="ctr">
              <a:lnSpc>
                <a:spcPct val="90000"/>
              </a:lnSpc>
              <a:buNone/>
              <a:defRPr sz="8000" b="0" spc="-400" baseline="0">
                <a:solidFill>
                  <a:srgbClr val="E30613"/>
                </a:solidFill>
                <a:latin typeface="Arial Black" panose="020B0A04020102020204" pitchFamily="34" charset="0"/>
                <a:cs typeface="Arial" panose="020B0604020202020204" pitchFamily="34" charset="0"/>
              </a:defRPr>
            </a:lvl1pPr>
          </a:lstStyle>
          <a:p>
            <a:pPr lvl="0"/>
            <a:r>
              <a:rPr lang="fr-FR"/>
              <a:t>160</a:t>
            </a:r>
          </a:p>
        </p:txBody>
      </p:sp>
      <p:sp>
        <p:nvSpPr>
          <p:cNvPr id="10" name="Text Placeholder 9"/>
          <p:cNvSpPr>
            <a:spLocks noGrp="1"/>
          </p:cNvSpPr>
          <p:nvPr>
            <p:ph type="body" sz="quarter" idx="14" hasCustomPrompt="1"/>
          </p:nvPr>
        </p:nvSpPr>
        <p:spPr>
          <a:xfrm>
            <a:off x="8068003" y="3360745"/>
            <a:ext cx="3324829" cy="1500187"/>
          </a:xfrm>
          <a:prstGeom prst="rect">
            <a:avLst/>
          </a:prstGeom>
        </p:spPr>
        <p:txBody>
          <a:bodyPr vert="horz" anchor="b"/>
          <a:lstStyle>
            <a:lvl1pPr marL="0" indent="0" algn="ctr">
              <a:lnSpc>
                <a:spcPct val="90000"/>
              </a:lnSpc>
              <a:buNone/>
              <a:defRPr sz="8000" b="0" spc="-400" baseline="0">
                <a:solidFill>
                  <a:srgbClr val="E30613"/>
                </a:solidFill>
                <a:latin typeface="Arial Black" panose="020B0A04020102020204" pitchFamily="34" charset="0"/>
                <a:cs typeface="Arial" panose="020B0604020202020204" pitchFamily="34" charset="0"/>
              </a:defRPr>
            </a:lvl1pPr>
          </a:lstStyle>
          <a:p>
            <a:pPr lvl="0"/>
            <a:r>
              <a:rPr lang="fr-FR"/>
              <a:t>+3%</a:t>
            </a:r>
          </a:p>
        </p:txBody>
      </p:sp>
      <p:sp>
        <p:nvSpPr>
          <p:cNvPr id="11" name="Text Placeholder 9"/>
          <p:cNvSpPr>
            <a:spLocks noGrp="1"/>
          </p:cNvSpPr>
          <p:nvPr>
            <p:ph type="body" sz="quarter" idx="15" hasCustomPrompt="1"/>
          </p:nvPr>
        </p:nvSpPr>
        <p:spPr>
          <a:xfrm>
            <a:off x="799170" y="4868104"/>
            <a:ext cx="3324829" cy="1036691"/>
          </a:xfrm>
          <a:prstGeom prst="rect">
            <a:avLst/>
          </a:prstGeom>
        </p:spPr>
        <p:txBody>
          <a:bodyPr vert="horz" anchor="t"/>
          <a:lstStyle>
            <a:lvl1pPr marL="0" indent="0" algn="ctr">
              <a:lnSpc>
                <a:spcPct val="100000"/>
              </a:lnSpc>
              <a:buNone/>
              <a:defRPr sz="1600" b="0" baseline="0">
                <a:solidFill>
                  <a:srgbClr val="26358C"/>
                </a:solidFill>
                <a:latin typeface="Arial" panose="020B0604020202020204" pitchFamily="34" charset="0"/>
                <a:cs typeface="Arial" panose="020B0604020202020204" pitchFamily="34" charset="0"/>
              </a:defRPr>
            </a:lvl1pPr>
          </a:lstStyle>
          <a:p>
            <a:pPr lvl="0"/>
            <a:r>
              <a:rPr lang="fr-FR"/>
              <a:t>texte courant ici</a:t>
            </a:r>
          </a:p>
        </p:txBody>
      </p:sp>
      <p:sp>
        <p:nvSpPr>
          <p:cNvPr id="12" name="Text Placeholder 9"/>
          <p:cNvSpPr>
            <a:spLocks noGrp="1"/>
          </p:cNvSpPr>
          <p:nvPr>
            <p:ph type="body" sz="quarter" idx="16" hasCustomPrompt="1"/>
          </p:nvPr>
        </p:nvSpPr>
        <p:spPr>
          <a:xfrm>
            <a:off x="4439346" y="4868104"/>
            <a:ext cx="3324829" cy="1036691"/>
          </a:xfrm>
          <a:prstGeom prst="rect">
            <a:avLst/>
          </a:prstGeom>
        </p:spPr>
        <p:txBody>
          <a:bodyPr vert="horz" anchor="t"/>
          <a:lstStyle>
            <a:lvl1pPr marL="0" indent="0" algn="ctr">
              <a:lnSpc>
                <a:spcPct val="100000"/>
              </a:lnSpc>
              <a:buNone/>
              <a:defRPr sz="1600" b="0" baseline="0">
                <a:solidFill>
                  <a:srgbClr val="26358C"/>
                </a:solidFill>
                <a:latin typeface="Arial" panose="020B0604020202020204" pitchFamily="34" charset="0"/>
                <a:cs typeface="Arial" panose="020B0604020202020204" pitchFamily="34" charset="0"/>
              </a:defRPr>
            </a:lvl1pPr>
          </a:lstStyle>
          <a:p>
            <a:pPr lvl="0"/>
            <a:r>
              <a:rPr lang="fr-FR"/>
              <a:t>texte courant ici</a:t>
            </a:r>
          </a:p>
        </p:txBody>
      </p:sp>
      <p:sp>
        <p:nvSpPr>
          <p:cNvPr id="13" name="Text Placeholder 9"/>
          <p:cNvSpPr>
            <a:spLocks noGrp="1"/>
          </p:cNvSpPr>
          <p:nvPr>
            <p:ph type="body" sz="quarter" idx="17" hasCustomPrompt="1"/>
          </p:nvPr>
        </p:nvSpPr>
        <p:spPr>
          <a:xfrm>
            <a:off x="8068003" y="4868104"/>
            <a:ext cx="3324829" cy="1036691"/>
          </a:xfrm>
          <a:prstGeom prst="rect">
            <a:avLst/>
          </a:prstGeom>
        </p:spPr>
        <p:txBody>
          <a:bodyPr vert="horz" anchor="t"/>
          <a:lstStyle>
            <a:lvl1pPr marL="0" indent="0" algn="ctr">
              <a:lnSpc>
                <a:spcPct val="100000"/>
              </a:lnSpc>
              <a:buNone/>
              <a:defRPr sz="1600" b="0" baseline="0">
                <a:solidFill>
                  <a:srgbClr val="26358C"/>
                </a:solidFill>
                <a:latin typeface="Arial" panose="020B0604020202020204" pitchFamily="34" charset="0"/>
                <a:cs typeface="Arial" panose="020B0604020202020204" pitchFamily="34" charset="0"/>
              </a:defRPr>
            </a:lvl1pPr>
          </a:lstStyle>
          <a:p>
            <a:pPr lvl="0"/>
            <a:r>
              <a:rPr lang="fr-FR"/>
              <a:t>texte courant ici</a:t>
            </a:r>
          </a:p>
        </p:txBody>
      </p:sp>
    </p:spTree>
    <p:extLst>
      <p:ext uri="{BB962C8B-B14F-4D97-AF65-F5344CB8AC3E}">
        <p14:creationId xmlns:p14="http://schemas.microsoft.com/office/powerpoint/2010/main" val="1148471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25AC31-0402-4E78-905A-8B802702011F}"/>
              </a:ext>
            </a:extLst>
          </p:cNvPr>
          <p:cNvSpPr>
            <a:spLocks noGrp="1"/>
          </p:cNvSpPr>
          <p:nvPr>
            <p:ph type="ctrTitle" hasCustomPrompt="1"/>
          </p:nvPr>
        </p:nvSpPr>
        <p:spPr>
          <a:xfrm>
            <a:off x="1524000" y="1122363"/>
            <a:ext cx="9144000" cy="2387600"/>
          </a:xfrm>
          <a:prstGeom prst="rect">
            <a:avLst/>
          </a:prstGeom>
        </p:spPr>
        <p:txBody>
          <a:bodyPr anchor="b"/>
          <a:lstStyle>
            <a:lvl1pPr algn="ctr">
              <a:defRPr sz="6000"/>
            </a:lvl1pPr>
          </a:lstStyle>
          <a:p>
            <a:r>
              <a:rPr lang="fr-FR"/>
              <a:t>Modifiez le titre</a:t>
            </a:r>
          </a:p>
        </p:txBody>
      </p:sp>
      <p:sp>
        <p:nvSpPr>
          <p:cNvPr id="3" name="Sous-titre 2">
            <a:extLst>
              <a:ext uri="{FF2B5EF4-FFF2-40B4-BE49-F238E27FC236}">
                <a16:creationId xmlns:a16="http://schemas.microsoft.com/office/drawing/2014/main" id="{16E28748-F104-44E7-A01B-B96927DB95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pic>
        <p:nvPicPr>
          <p:cNvPr id="4" name="Image 3">
            <a:extLst>
              <a:ext uri="{FF2B5EF4-FFF2-40B4-BE49-F238E27FC236}">
                <a16:creationId xmlns:a16="http://schemas.microsoft.com/office/drawing/2014/main" id="{64084ADD-28ED-4CFC-A607-5F03827183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Tree>
    <p:extLst>
      <p:ext uri="{BB962C8B-B14F-4D97-AF65-F5344CB8AC3E}">
        <p14:creationId xmlns:p14="http://schemas.microsoft.com/office/powerpoint/2010/main" val="2234197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ommaire ">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DC12498A-BFA0-43D1-8E61-1323E776AEC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2" name="Titre 1">
            <a:extLst>
              <a:ext uri="{FF2B5EF4-FFF2-40B4-BE49-F238E27FC236}">
                <a16:creationId xmlns:a16="http://schemas.microsoft.com/office/drawing/2014/main" id="{0114BEE4-59B0-4F12-AE67-FF79C15D5E11}"/>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Sommaire</a:t>
            </a:r>
          </a:p>
        </p:txBody>
      </p:sp>
      <p:cxnSp>
        <p:nvCxnSpPr>
          <p:cNvPr id="13" name="Connecteur droit 12">
            <a:extLst>
              <a:ext uri="{FF2B5EF4-FFF2-40B4-BE49-F238E27FC236}">
                <a16:creationId xmlns:a16="http://schemas.microsoft.com/office/drawing/2014/main" id="{C22C4CA2-5344-4D90-927F-D0C79F3A165C}"/>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Espace réservé du texte 6">
            <a:extLst>
              <a:ext uri="{FF2B5EF4-FFF2-40B4-BE49-F238E27FC236}">
                <a16:creationId xmlns:a16="http://schemas.microsoft.com/office/drawing/2014/main" id="{5261AF1B-7D35-4324-9C57-0F44D48F1727}"/>
              </a:ext>
            </a:extLst>
          </p:cNvPr>
          <p:cNvSpPr>
            <a:spLocks noGrp="1"/>
          </p:cNvSpPr>
          <p:nvPr>
            <p:ph type="body" sz="quarter" idx="14" hasCustomPrompt="1"/>
          </p:nvPr>
        </p:nvSpPr>
        <p:spPr>
          <a:xfrm>
            <a:off x="831850" y="2410365"/>
            <a:ext cx="1980360" cy="617507"/>
          </a:xfrm>
        </p:spPr>
        <p:txBody>
          <a:bodyPr>
            <a:normAutofit/>
          </a:bodyPr>
          <a:lstStyle>
            <a:lvl1pPr marL="0" indent="0" algn="ctr">
              <a:buNone/>
              <a:defRPr sz="4800">
                <a:latin typeface="+mj-lt"/>
              </a:defRPr>
            </a:lvl1pPr>
          </a:lstStyle>
          <a:p>
            <a:pPr lvl="0"/>
            <a:r>
              <a:rPr lang="fr-FR"/>
              <a:t>1</a:t>
            </a:r>
          </a:p>
        </p:txBody>
      </p:sp>
      <p:sp>
        <p:nvSpPr>
          <p:cNvPr id="15" name="Espace réservé du texte 6">
            <a:extLst>
              <a:ext uri="{FF2B5EF4-FFF2-40B4-BE49-F238E27FC236}">
                <a16:creationId xmlns:a16="http://schemas.microsoft.com/office/drawing/2014/main" id="{0321A942-2F41-4775-9752-E19F169643FB}"/>
              </a:ext>
            </a:extLst>
          </p:cNvPr>
          <p:cNvSpPr>
            <a:spLocks noGrp="1"/>
          </p:cNvSpPr>
          <p:nvPr>
            <p:ph type="body" sz="quarter" idx="16" hasCustomPrompt="1"/>
          </p:nvPr>
        </p:nvSpPr>
        <p:spPr>
          <a:xfrm>
            <a:off x="9125728" y="2373687"/>
            <a:ext cx="1980360" cy="690862"/>
          </a:xfrm>
        </p:spPr>
        <p:txBody>
          <a:bodyPr>
            <a:normAutofit/>
          </a:bodyPr>
          <a:lstStyle>
            <a:lvl1pPr marL="0" indent="0" algn="ctr">
              <a:buNone/>
              <a:defRPr sz="4800">
                <a:latin typeface="+mj-lt"/>
              </a:defRPr>
            </a:lvl1pPr>
          </a:lstStyle>
          <a:p>
            <a:pPr lvl="0"/>
            <a:r>
              <a:rPr lang="fr-FR"/>
              <a:t>3</a:t>
            </a:r>
          </a:p>
        </p:txBody>
      </p:sp>
      <p:sp>
        <p:nvSpPr>
          <p:cNvPr id="16" name="Espace réservé du texte 3">
            <a:extLst>
              <a:ext uri="{FF2B5EF4-FFF2-40B4-BE49-F238E27FC236}">
                <a16:creationId xmlns:a16="http://schemas.microsoft.com/office/drawing/2014/main" id="{CA429FD8-58B0-4B42-888A-C8D9C88C5D22}"/>
              </a:ext>
            </a:extLst>
          </p:cNvPr>
          <p:cNvSpPr>
            <a:spLocks noGrp="1"/>
          </p:cNvSpPr>
          <p:nvPr>
            <p:ph type="body" sz="quarter" idx="17" hasCustomPrompt="1"/>
          </p:nvPr>
        </p:nvSpPr>
        <p:spPr>
          <a:xfrm>
            <a:off x="304150" y="3101227"/>
            <a:ext cx="3035760" cy="1203353"/>
          </a:xfrm>
        </p:spPr>
        <p:txBody>
          <a:bodyPr>
            <a:normAutofit/>
          </a:bodyPr>
          <a:lstStyle>
            <a:lvl1pPr marL="0" indent="0" algn="ctr">
              <a:buNone/>
              <a:defRPr sz="2000"/>
            </a:lvl1pPr>
          </a:lstStyle>
          <a:p>
            <a:pPr lvl="0"/>
            <a:r>
              <a:rPr lang="fr-FR"/>
              <a:t>Chapitre 1</a:t>
            </a:r>
          </a:p>
        </p:txBody>
      </p:sp>
      <p:sp>
        <p:nvSpPr>
          <p:cNvPr id="17" name="Espace réservé du texte 3">
            <a:extLst>
              <a:ext uri="{FF2B5EF4-FFF2-40B4-BE49-F238E27FC236}">
                <a16:creationId xmlns:a16="http://schemas.microsoft.com/office/drawing/2014/main" id="{45328703-0808-4862-A334-EB40B18F12FF}"/>
              </a:ext>
            </a:extLst>
          </p:cNvPr>
          <p:cNvSpPr>
            <a:spLocks noGrp="1"/>
          </p:cNvSpPr>
          <p:nvPr>
            <p:ph type="body" sz="quarter" idx="18" hasCustomPrompt="1"/>
          </p:nvPr>
        </p:nvSpPr>
        <p:spPr>
          <a:xfrm>
            <a:off x="4714939" y="3101227"/>
            <a:ext cx="3035760" cy="1203353"/>
          </a:xfrm>
        </p:spPr>
        <p:txBody>
          <a:bodyPr>
            <a:normAutofit/>
          </a:bodyPr>
          <a:lstStyle>
            <a:lvl1pPr marL="0" indent="0" algn="ctr">
              <a:buNone/>
              <a:defRPr sz="2000"/>
            </a:lvl1pPr>
          </a:lstStyle>
          <a:p>
            <a:pPr lvl="0"/>
            <a:r>
              <a:rPr lang="fr-FR"/>
              <a:t>Chapitre 2</a:t>
            </a:r>
          </a:p>
        </p:txBody>
      </p:sp>
      <p:sp>
        <p:nvSpPr>
          <p:cNvPr id="18" name="Espace réservé du texte 3">
            <a:extLst>
              <a:ext uri="{FF2B5EF4-FFF2-40B4-BE49-F238E27FC236}">
                <a16:creationId xmlns:a16="http://schemas.microsoft.com/office/drawing/2014/main" id="{75E294FD-60D0-409A-AD2D-13D340DFA23A}"/>
              </a:ext>
            </a:extLst>
          </p:cNvPr>
          <p:cNvSpPr>
            <a:spLocks noGrp="1"/>
          </p:cNvSpPr>
          <p:nvPr>
            <p:ph type="body" sz="quarter" idx="19" hasCustomPrompt="1"/>
          </p:nvPr>
        </p:nvSpPr>
        <p:spPr>
          <a:xfrm>
            <a:off x="8598028" y="3101227"/>
            <a:ext cx="3035760" cy="1203353"/>
          </a:xfrm>
        </p:spPr>
        <p:txBody>
          <a:bodyPr>
            <a:normAutofit/>
          </a:bodyPr>
          <a:lstStyle>
            <a:lvl1pPr marL="0" indent="0" algn="ctr">
              <a:buNone/>
              <a:defRPr sz="2000"/>
            </a:lvl1pPr>
          </a:lstStyle>
          <a:p>
            <a:pPr lvl="0"/>
            <a:r>
              <a:rPr lang="fr-FR"/>
              <a:t>Chapitre 3</a:t>
            </a:r>
          </a:p>
        </p:txBody>
      </p:sp>
      <p:sp>
        <p:nvSpPr>
          <p:cNvPr id="19" name="Espace réservé du texte 6">
            <a:extLst>
              <a:ext uri="{FF2B5EF4-FFF2-40B4-BE49-F238E27FC236}">
                <a16:creationId xmlns:a16="http://schemas.microsoft.com/office/drawing/2014/main" id="{C3DE7CBB-6723-42C6-8C20-6E20AA92809B}"/>
              </a:ext>
            </a:extLst>
          </p:cNvPr>
          <p:cNvSpPr>
            <a:spLocks noGrp="1"/>
          </p:cNvSpPr>
          <p:nvPr>
            <p:ph type="body" sz="quarter" idx="20" hasCustomPrompt="1"/>
          </p:nvPr>
        </p:nvSpPr>
        <p:spPr>
          <a:xfrm>
            <a:off x="831850" y="4486456"/>
            <a:ext cx="1980360" cy="617507"/>
          </a:xfrm>
        </p:spPr>
        <p:txBody>
          <a:bodyPr>
            <a:normAutofit/>
          </a:bodyPr>
          <a:lstStyle>
            <a:lvl1pPr marL="0" indent="0" algn="ctr">
              <a:buNone/>
              <a:defRPr sz="4800">
                <a:latin typeface="+mj-lt"/>
              </a:defRPr>
            </a:lvl1pPr>
          </a:lstStyle>
          <a:p>
            <a:pPr lvl="0"/>
            <a:r>
              <a:rPr lang="fr-FR"/>
              <a:t>4</a:t>
            </a:r>
          </a:p>
        </p:txBody>
      </p:sp>
      <p:sp>
        <p:nvSpPr>
          <p:cNvPr id="20" name="Espace réservé du texte 3">
            <a:extLst>
              <a:ext uri="{FF2B5EF4-FFF2-40B4-BE49-F238E27FC236}">
                <a16:creationId xmlns:a16="http://schemas.microsoft.com/office/drawing/2014/main" id="{DCF1609D-93A5-4040-9637-59B08FAB7574}"/>
              </a:ext>
            </a:extLst>
          </p:cNvPr>
          <p:cNvSpPr>
            <a:spLocks noGrp="1"/>
          </p:cNvSpPr>
          <p:nvPr>
            <p:ph type="body" sz="quarter" idx="21" hasCustomPrompt="1"/>
          </p:nvPr>
        </p:nvSpPr>
        <p:spPr>
          <a:xfrm>
            <a:off x="304150" y="5177318"/>
            <a:ext cx="3035760" cy="1203353"/>
          </a:xfrm>
        </p:spPr>
        <p:txBody>
          <a:bodyPr>
            <a:normAutofit/>
          </a:bodyPr>
          <a:lstStyle>
            <a:lvl1pPr marL="0" indent="0" algn="ctr">
              <a:buNone/>
              <a:defRPr sz="2000"/>
            </a:lvl1pPr>
          </a:lstStyle>
          <a:p>
            <a:pPr lvl="0"/>
            <a:r>
              <a:rPr lang="fr-FR"/>
              <a:t>Chapitre 4</a:t>
            </a:r>
          </a:p>
        </p:txBody>
      </p:sp>
      <p:sp>
        <p:nvSpPr>
          <p:cNvPr id="21" name="Espace réservé du texte 6">
            <a:extLst>
              <a:ext uri="{FF2B5EF4-FFF2-40B4-BE49-F238E27FC236}">
                <a16:creationId xmlns:a16="http://schemas.microsoft.com/office/drawing/2014/main" id="{3E785901-ACC1-4C86-AD97-AC20C9AEA176}"/>
              </a:ext>
            </a:extLst>
          </p:cNvPr>
          <p:cNvSpPr>
            <a:spLocks noGrp="1"/>
          </p:cNvSpPr>
          <p:nvPr>
            <p:ph type="body" sz="quarter" idx="22" hasCustomPrompt="1"/>
          </p:nvPr>
        </p:nvSpPr>
        <p:spPr>
          <a:xfrm>
            <a:off x="5105820" y="4557262"/>
            <a:ext cx="1980360" cy="617507"/>
          </a:xfrm>
        </p:spPr>
        <p:txBody>
          <a:bodyPr>
            <a:normAutofit/>
          </a:bodyPr>
          <a:lstStyle>
            <a:lvl1pPr marL="0" indent="0" algn="ctr">
              <a:buNone/>
              <a:defRPr sz="4800">
                <a:latin typeface="+mj-lt"/>
              </a:defRPr>
            </a:lvl1pPr>
          </a:lstStyle>
          <a:p>
            <a:pPr lvl="0"/>
            <a:r>
              <a:rPr lang="fr-FR"/>
              <a:t>5</a:t>
            </a:r>
          </a:p>
        </p:txBody>
      </p:sp>
      <p:sp>
        <p:nvSpPr>
          <p:cNvPr id="22" name="Espace réservé du texte 3">
            <a:extLst>
              <a:ext uri="{FF2B5EF4-FFF2-40B4-BE49-F238E27FC236}">
                <a16:creationId xmlns:a16="http://schemas.microsoft.com/office/drawing/2014/main" id="{BA697D20-2326-44C1-8EC0-1B443AECAEFF}"/>
              </a:ext>
            </a:extLst>
          </p:cNvPr>
          <p:cNvSpPr>
            <a:spLocks noGrp="1"/>
          </p:cNvSpPr>
          <p:nvPr>
            <p:ph type="body" sz="quarter" idx="23" hasCustomPrompt="1"/>
          </p:nvPr>
        </p:nvSpPr>
        <p:spPr>
          <a:xfrm>
            <a:off x="4578120" y="5248124"/>
            <a:ext cx="3035760" cy="1203353"/>
          </a:xfrm>
        </p:spPr>
        <p:txBody>
          <a:bodyPr>
            <a:normAutofit/>
          </a:bodyPr>
          <a:lstStyle>
            <a:lvl1pPr marL="0" indent="0" algn="ctr">
              <a:buNone/>
              <a:defRPr sz="2000"/>
            </a:lvl1pPr>
          </a:lstStyle>
          <a:p>
            <a:pPr lvl="0"/>
            <a:r>
              <a:rPr lang="fr-FR"/>
              <a:t>Chapitre 5</a:t>
            </a:r>
          </a:p>
        </p:txBody>
      </p:sp>
      <p:sp>
        <p:nvSpPr>
          <p:cNvPr id="23" name="Espace réservé du texte 6">
            <a:extLst>
              <a:ext uri="{FF2B5EF4-FFF2-40B4-BE49-F238E27FC236}">
                <a16:creationId xmlns:a16="http://schemas.microsoft.com/office/drawing/2014/main" id="{35C9803C-BDEE-41FD-9BF2-7BE0E5A99777}"/>
              </a:ext>
            </a:extLst>
          </p:cNvPr>
          <p:cNvSpPr>
            <a:spLocks noGrp="1"/>
          </p:cNvSpPr>
          <p:nvPr>
            <p:ph type="body" sz="quarter" idx="24" hasCustomPrompt="1"/>
          </p:nvPr>
        </p:nvSpPr>
        <p:spPr>
          <a:xfrm>
            <a:off x="9125728" y="4557262"/>
            <a:ext cx="1980360" cy="617507"/>
          </a:xfrm>
        </p:spPr>
        <p:txBody>
          <a:bodyPr>
            <a:normAutofit/>
          </a:bodyPr>
          <a:lstStyle>
            <a:lvl1pPr marL="0" indent="0" algn="ctr">
              <a:buNone/>
              <a:defRPr sz="4800">
                <a:latin typeface="+mj-lt"/>
              </a:defRPr>
            </a:lvl1pPr>
          </a:lstStyle>
          <a:p>
            <a:pPr lvl="0"/>
            <a:r>
              <a:rPr lang="fr-FR"/>
              <a:t>6</a:t>
            </a:r>
          </a:p>
        </p:txBody>
      </p:sp>
      <p:sp>
        <p:nvSpPr>
          <p:cNvPr id="24" name="Espace réservé du texte 3">
            <a:extLst>
              <a:ext uri="{FF2B5EF4-FFF2-40B4-BE49-F238E27FC236}">
                <a16:creationId xmlns:a16="http://schemas.microsoft.com/office/drawing/2014/main" id="{55DD4721-F763-4AB7-A8D9-D76DD38195BB}"/>
              </a:ext>
            </a:extLst>
          </p:cNvPr>
          <p:cNvSpPr>
            <a:spLocks noGrp="1"/>
          </p:cNvSpPr>
          <p:nvPr>
            <p:ph type="body" sz="quarter" idx="25" hasCustomPrompt="1"/>
          </p:nvPr>
        </p:nvSpPr>
        <p:spPr>
          <a:xfrm>
            <a:off x="8598028" y="5248124"/>
            <a:ext cx="3035760" cy="1203353"/>
          </a:xfrm>
        </p:spPr>
        <p:txBody>
          <a:bodyPr>
            <a:normAutofit/>
          </a:bodyPr>
          <a:lstStyle>
            <a:lvl1pPr marL="0" indent="0" algn="ctr">
              <a:buNone/>
              <a:defRPr sz="2000"/>
            </a:lvl1pPr>
          </a:lstStyle>
          <a:p>
            <a:pPr lvl="0"/>
            <a:r>
              <a:rPr lang="fr-FR"/>
              <a:t>Chapitre 6</a:t>
            </a:r>
          </a:p>
        </p:txBody>
      </p:sp>
      <p:sp>
        <p:nvSpPr>
          <p:cNvPr id="25" name="Espace réservé du texte 6">
            <a:extLst>
              <a:ext uri="{FF2B5EF4-FFF2-40B4-BE49-F238E27FC236}">
                <a16:creationId xmlns:a16="http://schemas.microsoft.com/office/drawing/2014/main" id="{2778CC63-7C27-478D-BC47-DCA472CF315C}"/>
              </a:ext>
            </a:extLst>
          </p:cNvPr>
          <p:cNvSpPr>
            <a:spLocks noGrp="1"/>
          </p:cNvSpPr>
          <p:nvPr>
            <p:ph type="body" sz="quarter" idx="26" hasCustomPrompt="1"/>
          </p:nvPr>
        </p:nvSpPr>
        <p:spPr>
          <a:xfrm>
            <a:off x="5123072" y="2410364"/>
            <a:ext cx="1980360" cy="617507"/>
          </a:xfrm>
        </p:spPr>
        <p:txBody>
          <a:bodyPr>
            <a:normAutofit/>
          </a:bodyPr>
          <a:lstStyle>
            <a:lvl1pPr marL="0" indent="0" algn="ctr">
              <a:buNone/>
              <a:defRPr sz="4800">
                <a:latin typeface="+mj-lt"/>
              </a:defRPr>
            </a:lvl1pPr>
          </a:lstStyle>
          <a:p>
            <a:pPr lvl="0"/>
            <a:r>
              <a:rPr lang="fr-FR"/>
              <a:t>2</a:t>
            </a:r>
          </a:p>
        </p:txBody>
      </p:sp>
    </p:spTree>
    <p:extLst>
      <p:ext uri="{BB962C8B-B14F-4D97-AF65-F5344CB8AC3E}">
        <p14:creationId xmlns:p14="http://schemas.microsoft.com/office/powerpoint/2010/main" val="348538016"/>
      </p:ext>
    </p:extLst>
  </p:cSld>
  <p:clrMapOvr>
    <a:masterClrMapping/>
  </p:clrMapOvr>
  <p:extLst>
    <p:ext uri="{DCECCB84-F9BA-43D5-87BE-67443E8EF086}">
      <p15:sldGuideLst xmlns:p15="http://schemas.microsoft.com/office/powerpoint/2012/main">
        <p15:guide id="1" orient="horz" pos="346">
          <p15:clr>
            <a:srgbClr val="FBAE40"/>
          </p15:clr>
        </p15:guide>
        <p15:guide id="2" pos="37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ous-titre">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192C4B6B-3565-4384-A9F9-33E34FD09F06}"/>
              </a:ext>
            </a:extLst>
          </p:cNvPr>
          <p:cNvSpPr>
            <a:spLocks noGrp="1"/>
          </p:cNvSpPr>
          <p:nvPr>
            <p:ph type="ctrTitle" hasCustomPrompt="1"/>
          </p:nvPr>
        </p:nvSpPr>
        <p:spPr>
          <a:xfrm>
            <a:off x="590550" y="1265237"/>
            <a:ext cx="5457825" cy="4764087"/>
          </a:xfrm>
        </p:spPr>
        <p:txBody>
          <a:bodyPr anchor="ctr">
            <a:normAutofit/>
          </a:bodyPr>
          <a:lstStyle>
            <a:lvl1pPr algn="l">
              <a:defRPr sz="4800"/>
            </a:lvl1pPr>
          </a:lstStyle>
          <a:p>
            <a:r>
              <a:rPr lang="fr-FR"/>
              <a:t>1. Modifiez le sous-titre</a:t>
            </a:r>
          </a:p>
        </p:txBody>
      </p:sp>
      <p:cxnSp>
        <p:nvCxnSpPr>
          <p:cNvPr id="5" name="Connecteur droit 4">
            <a:extLst>
              <a:ext uri="{FF2B5EF4-FFF2-40B4-BE49-F238E27FC236}">
                <a16:creationId xmlns:a16="http://schemas.microsoft.com/office/drawing/2014/main" id="{7884C8F3-6880-4E4C-ABE6-E490340F17C1}"/>
              </a:ext>
            </a:extLst>
          </p:cNvPr>
          <p:cNvCxnSpPr/>
          <p:nvPr userDrawn="1"/>
        </p:nvCxnSpPr>
        <p:spPr>
          <a:xfrm>
            <a:off x="7820025" y="1265237"/>
            <a:ext cx="0" cy="418306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Image 5">
            <a:extLst>
              <a:ext uri="{FF2B5EF4-FFF2-40B4-BE49-F238E27FC236}">
                <a16:creationId xmlns:a16="http://schemas.microsoft.com/office/drawing/2014/main" id="{D65E4C1B-A1E4-4C9F-BA89-25B024B4E28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7" name="Espace réservé du contenu 6">
            <a:extLst>
              <a:ext uri="{FF2B5EF4-FFF2-40B4-BE49-F238E27FC236}">
                <a16:creationId xmlns:a16="http://schemas.microsoft.com/office/drawing/2014/main" id="{EA12C5D6-A4C8-46F4-99E7-4B520A551D3A}"/>
              </a:ext>
            </a:extLst>
          </p:cNvPr>
          <p:cNvSpPr>
            <a:spLocks noGrp="1"/>
          </p:cNvSpPr>
          <p:nvPr>
            <p:ph sz="quarter" idx="10" hasCustomPrompt="1"/>
          </p:nvPr>
        </p:nvSpPr>
        <p:spPr>
          <a:xfrm>
            <a:off x="8368342" y="1777221"/>
            <a:ext cx="3354388" cy="2976563"/>
          </a:xfrm>
        </p:spPr>
        <p:txBody>
          <a:bodyPr/>
          <a:lstStyle>
            <a:lvl1pPr marL="0" indent="0">
              <a:buNone/>
              <a:defRPr/>
            </a:lvl1pPr>
          </a:lstStyle>
          <a:p>
            <a:pPr lvl="0"/>
            <a:r>
              <a:rPr lang="fr-FR"/>
              <a:t>Objet</a:t>
            </a:r>
          </a:p>
        </p:txBody>
      </p:sp>
    </p:spTree>
    <p:extLst>
      <p:ext uri="{BB962C8B-B14F-4D97-AF65-F5344CB8AC3E}">
        <p14:creationId xmlns:p14="http://schemas.microsoft.com/office/powerpoint/2010/main" val="24406865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ullet point &amp; titre">
    <p:spTree>
      <p:nvGrpSpPr>
        <p:cNvPr id="1" name=""/>
        <p:cNvGrpSpPr/>
        <p:nvPr/>
      </p:nvGrpSpPr>
      <p:grpSpPr>
        <a:xfrm>
          <a:off x="0" y="0"/>
          <a:ext cx="0" cy="0"/>
          <a:chOff x="0" y="0"/>
          <a:chExt cx="0" cy="0"/>
        </a:xfrm>
      </p:grpSpPr>
      <p:sp>
        <p:nvSpPr>
          <p:cNvPr id="7" name="Espace réservé du texte 2">
            <a:extLst>
              <a:ext uri="{FF2B5EF4-FFF2-40B4-BE49-F238E27FC236}">
                <a16:creationId xmlns:a16="http://schemas.microsoft.com/office/drawing/2014/main" id="{07767CE0-2D11-45B6-AF5D-9D2386BDDFA0}"/>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3" name="Espace réservé du texte 2">
            <a:extLst>
              <a:ext uri="{FF2B5EF4-FFF2-40B4-BE49-F238E27FC236}">
                <a16:creationId xmlns:a16="http://schemas.microsoft.com/office/drawing/2014/main" id="{5A97CAEC-112A-40D9-9B0B-7A04A649FE66}"/>
              </a:ext>
            </a:extLst>
          </p:cNvPr>
          <p:cNvSpPr>
            <a:spLocks noGrp="1"/>
          </p:cNvSpPr>
          <p:nvPr>
            <p:ph type="body" sz="quarter" idx="14"/>
          </p:nvPr>
        </p:nvSpPr>
        <p:spPr>
          <a:xfrm>
            <a:off x="838200" y="2173857"/>
            <a:ext cx="10144125" cy="3701481"/>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11" name="Image 10">
            <a:extLst>
              <a:ext uri="{FF2B5EF4-FFF2-40B4-BE49-F238E27FC236}">
                <a16:creationId xmlns:a16="http://schemas.microsoft.com/office/drawing/2014/main" id="{EDD152D4-0324-42D2-B25A-3B0BD2E102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0" name="Espace réservé du numéro de diapositive 5">
            <a:extLst>
              <a:ext uri="{FF2B5EF4-FFF2-40B4-BE49-F238E27FC236}">
                <a16:creationId xmlns:a16="http://schemas.microsoft.com/office/drawing/2014/main" id="{8ACD780D-46C1-4678-AF90-35B3BF3E8F03}"/>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13" name="Titre 1">
            <a:extLst>
              <a:ext uri="{FF2B5EF4-FFF2-40B4-BE49-F238E27FC236}">
                <a16:creationId xmlns:a16="http://schemas.microsoft.com/office/drawing/2014/main" id="{3182B567-DF2F-4FBF-BB86-45A87D1F1CF9}"/>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spTree>
    <p:extLst>
      <p:ext uri="{BB962C8B-B14F-4D97-AF65-F5344CB8AC3E}">
        <p14:creationId xmlns:p14="http://schemas.microsoft.com/office/powerpoint/2010/main" val="3878199538"/>
      </p:ext>
    </p:extLst>
  </p:cSld>
  <p:clrMapOvr>
    <a:masterClrMapping/>
  </p:clrMapOvr>
  <p:extLst>
    <p:ext uri="{DCECCB84-F9BA-43D5-87BE-67443E8EF086}">
      <p15:sldGuideLst xmlns:p15="http://schemas.microsoft.com/office/powerpoint/2012/main">
        <p15:guide id="1" orient="horz" pos="346">
          <p15:clr>
            <a:srgbClr val="FBAE40"/>
          </p15:clr>
        </p15:guide>
        <p15:guide id="2" pos="370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ullet point">
    <p:spTree>
      <p:nvGrpSpPr>
        <p:cNvPr id="1" name=""/>
        <p:cNvGrpSpPr/>
        <p:nvPr/>
      </p:nvGrpSpPr>
      <p:grpSpPr>
        <a:xfrm>
          <a:off x="0" y="0"/>
          <a:ext cx="0" cy="0"/>
          <a:chOff x="0" y="0"/>
          <a:chExt cx="0" cy="0"/>
        </a:xfrm>
      </p:grpSpPr>
      <p:sp>
        <p:nvSpPr>
          <p:cNvPr id="7" name="Espace réservé du texte 2">
            <a:extLst>
              <a:ext uri="{FF2B5EF4-FFF2-40B4-BE49-F238E27FC236}">
                <a16:creationId xmlns:a16="http://schemas.microsoft.com/office/drawing/2014/main" id="{07767CE0-2D11-45B6-AF5D-9D2386BDDFA0}"/>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3" name="Espace réservé du texte 2">
            <a:extLst>
              <a:ext uri="{FF2B5EF4-FFF2-40B4-BE49-F238E27FC236}">
                <a16:creationId xmlns:a16="http://schemas.microsoft.com/office/drawing/2014/main" id="{5A97CAEC-112A-40D9-9B0B-7A04A649FE66}"/>
              </a:ext>
            </a:extLst>
          </p:cNvPr>
          <p:cNvSpPr>
            <a:spLocks noGrp="1"/>
          </p:cNvSpPr>
          <p:nvPr>
            <p:ph type="body" sz="quarter" idx="14"/>
          </p:nvPr>
        </p:nvSpPr>
        <p:spPr>
          <a:xfrm>
            <a:off x="838200" y="1571625"/>
            <a:ext cx="10144125" cy="4303713"/>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6" name="Image 5">
            <a:extLst>
              <a:ext uri="{FF2B5EF4-FFF2-40B4-BE49-F238E27FC236}">
                <a16:creationId xmlns:a16="http://schemas.microsoft.com/office/drawing/2014/main" id="{B0ECDD08-678C-494D-9E55-11B798B1623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9" name="Espace réservé du numéro de diapositive 5">
            <a:extLst>
              <a:ext uri="{FF2B5EF4-FFF2-40B4-BE49-F238E27FC236}">
                <a16:creationId xmlns:a16="http://schemas.microsoft.com/office/drawing/2014/main" id="{E649FC05-D803-451F-83E5-A0E0D20711AD}"/>
              </a:ext>
            </a:extLst>
          </p:cNvPr>
          <p:cNvSpPr>
            <a:spLocks noGrp="1"/>
          </p:cNvSpPr>
          <p:nvPr>
            <p:ph type="sldNum" sz="quarter" idx="4"/>
          </p:nvPr>
        </p:nvSpPr>
        <p:spPr>
          <a:xfrm>
            <a:off x="4734651" y="6492875"/>
            <a:ext cx="2743200" cy="365125"/>
          </a:xfrm>
          <a:prstGeom prst="rect">
            <a:avLst/>
          </a:prstGeom>
        </p:spPr>
        <p:txBody>
          <a:bodyPr vert="horz" lIns="91440" tIns="45720" rIns="91440" bIns="45720" rtlCol="0" anchor="ctr"/>
          <a:lstStyle>
            <a:lvl1pPr algn="ctr">
              <a:defRPr sz="1200">
                <a:solidFill>
                  <a:schemeClr val="bg1"/>
                </a:solidFill>
                <a:latin typeface="+mj-lt"/>
              </a:defRPr>
            </a:lvl1pPr>
          </a:lstStyle>
          <a:p>
            <a:fld id="{F417D9D4-C72A-4664-AADD-539EE03F4425}" type="slidenum">
              <a:rPr lang="fr-FR" smtClean="0"/>
              <a:pPr/>
              <a:t>‹N°›</a:t>
            </a:fld>
            <a:endParaRPr lang="fr-FR"/>
          </a:p>
        </p:txBody>
      </p:sp>
    </p:spTree>
    <p:extLst>
      <p:ext uri="{BB962C8B-B14F-4D97-AF65-F5344CB8AC3E}">
        <p14:creationId xmlns:p14="http://schemas.microsoft.com/office/powerpoint/2010/main" val="105367499"/>
      </p:ext>
    </p:extLst>
  </p:cSld>
  <p:clrMapOvr>
    <a:masterClrMapping/>
  </p:clrMapOvr>
  <p:extLst>
    <p:ext uri="{DCECCB84-F9BA-43D5-87BE-67443E8EF086}">
      <p15:sldGuideLst xmlns:p15="http://schemas.microsoft.com/office/powerpoint/2012/main">
        <p15:guide id="1" orient="horz" pos="346">
          <p15:clr>
            <a:srgbClr val="FBAE40"/>
          </p15:clr>
        </p15:guide>
        <p15:guide id="2" pos="3704">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 colonnes de texte &amp; titre">
    <p:spTree>
      <p:nvGrpSpPr>
        <p:cNvPr id="1" name=""/>
        <p:cNvGrpSpPr/>
        <p:nvPr/>
      </p:nvGrpSpPr>
      <p:grpSpPr>
        <a:xfrm>
          <a:off x="0" y="0"/>
          <a:ext cx="0" cy="0"/>
          <a:chOff x="0" y="0"/>
          <a:chExt cx="0" cy="0"/>
        </a:xfrm>
      </p:grpSpPr>
      <p:sp>
        <p:nvSpPr>
          <p:cNvPr id="5" name="Espace réservé du texte 2">
            <a:extLst>
              <a:ext uri="{FF2B5EF4-FFF2-40B4-BE49-F238E27FC236}">
                <a16:creationId xmlns:a16="http://schemas.microsoft.com/office/drawing/2014/main" id="{CF52701F-5206-4366-9968-8127E13E5B52}"/>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8" name="Espace réservé du texte 7">
            <a:extLst>
              <a:ext uri="{FF2B5EF4-FFF2-40B4-BE49-F238E27FC236}">
                <a16:creationId xmlns:a16="http://schemas.microsoft.com/office/drawing/2014/main" id="{556F6484-869C-437D-BCE4-6D7D5203D125}"/>
              </a:ext>
            </a:extLst>
          </p:cNvPr>
          <p:cNvSpPr>
            <a:spLocks noGrp="1"/>
          </p:cNvSpPr>
          <p:nvPr>
            <p:ph type="body" sz="quarter" idx="14"/>
          </p:nvPr>
        </p:nvSpPr>
        <p:spPr>
          <a:xfrm>
            <a:off x="838200" y="2165230"/>
            <a:ext cx="4724400" cy="4024761"/>
          </a:xfrm>
        </p:spPr>
        <p:txBody>
          <a:bodyPr/>
          <a:lstStyle>
            <a:lvl1pPr marL="0" indent="0">
              <a:buNone/>
              <a:defRPr/>
            </a:lvl1pPr>
          </a:lstStyle>
          <a:p>
            <a:pPr lvl="0"/>
            <a:r>
              <a:rPr lang="fr-FR"/>
              <a:t>Modifier les styles du texte du masque</a:t>
            </a:r>
          </a:p>
        </p:txBody>
      </p:sp>
      <p:sp>
        <p:nvSpPr>
          <p:cNvPr id="9" name="Espace réservé du texte 7">
            <a:extLst>
              <a:ext uri="{FF2B5EF4-FFF2-40B4-BE49-F238E27FC236}">
                <a16:creationId xmlns:a16="http://schemas.microsoft.com/office/drawing/2014/main" id="{99237684-F2F8-432D-8706-7482026AD999}"/>
              </a:ext>
            </a:extLst>
          </p:cNvPr>
          <p:cNvSpPr>
            <a:spLocks noGrp="1"/>
          </p:cNvSpPr>
          <p:nvPr>
            <p:ph type="body" sz="quarter" idx="15"/>
          </p:nvPr>
        </p:nvSpPr>
        <p:spPr>
          <a:xfrm>
            <a:off x="6257925" y="2161845"/>
            <a:ext cx="4724400" cy="4024761"/>
          </a:xfrm>
        </p:spPr>
        <p:txBody>
          <a:bodyPr/>
          <a:lstStyle>
            <a:lvl1pPr marL="0" indent="0">
              <a:buNone/>
              <a:defRPr/>
            </a:lvl1pPr>
          </a:lstStyle>
          <a:p>
            <a:pPr lvl="0"/>
            <a:r>
              <a:rPr lang="fr-FR"/>
              <a:t>Modifier les styles du texte du masque</a:t>
            </a:r>
          </a:p>
        </p:txBody>
      </p:sp>
      <p:pic>
        <p:nvPicPr>
          <p:cNvPr id="11" name="Image 10">
            <a:extLst>
              <a:ext uri="{FF2B5EF4-FFF2-40B4-BE49-F238E27FC236}">
                <a16:creationId xmlns:a16="http://schemas.microsoft.com/office/drawing/2014/main" id="{44394791-E483-418D-941C-F5B3AB9343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3" name="Espace réservé du numéro de diapositive 5">
            <a:extLst>
              <a:ext uri="{FF2B5EF4-FFF2-40B4-BE49-F238E27FC236}">
                <a16:creationId xmlns:a16="http://schemas.microsoft.com/office/drawing/2014/main" id="{C298DD12-AA58-4524-8E88-89D80CA66EEF}"/>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14" name="Titre 1">
            <a:extLst>
              <a:ext uri="{FF2B5EF4-FFF2-40B4-BE49-F238E27FC236}">
                <a16:creationId xmlns:a16="http://schemas.microsoft.com/office/drawing/2014/main" id="{720962A8-F81D-4464-A651-BDCB61848ABE}"/>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15" name="Connecteur droit 14">
            <a:extLst>
              <a:ext uri="{FF2B5EF4-FFF2-40B4-BE49-F238E27FC236}">
                <a16:creationId xmlns:a16="http://schemas.microsoft.com/office/drawing/2014/main" id="{A0529DCE-DE23-4C22-885B-8AE97C13D31B}"/>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7735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 colonnes de texte">
    <p:spTree>
      <p:nvGrpSpPr>
        <p:cNvPr id="1" name=""/>
        <p:cNvGrpSpPr/>
        <p:nvPr/>
      </p:nvGrpSpPr>
      <p:grpSpPr>
        <a:xfrm>
          <a:off x="0" y="0"/>
          <a:ext cx="0" cy="0"/>
          <a:chOff x="0" y="0"/>
          <a:chExt cx="0" cy="0"/>
        </a:xfrm>
      </p:grpSpPr>
      <p:sp>
        <p:nvSpPr>
          <p:cNvPr id="5" name="Espace réservé du texte 2">
            <a:extLst>
              <a:ext uri="{FF2B5EF4-FFF2-40B4-BE49-F238E27FC236}">
                <a16:creationId xmlns:a16="http://schemas.microsoft.com/office/drawing/2014/main" id="{CF52701F-5206-4366-9968-8127E13E5B52}"/>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8" name="Espace réservé du texte 7">
            <a:extLst>
              <a:ext uri="{FF2B5EF4-FFF2-40B4-BE49-F238E27FC236}">
                <a16:creationId xmlns:a16="http://schemas.microsoft.com/office/drawing/2014/main" id="{556F6484-869C-437D-BCE4-6D7D5203D125}"/>
              </a:ext>
            </a:extLst>
          </p:cNvPr>
          <p:cNvSpPr>
            <a:spLocks noGrp="1"/>
          </p:cNvSpPr>
          <p:nvPr>
            <p:ph type="body" sz="quarter" idx="14"/>
          </p:nvPr>
        </p:nvSpPr>
        <p:spPr>
          <a:xfrm>
            <a:off x="838200" y="1570366"/>
            <a:ext cx="4724400" cy="3781425"/>
          </a:xfrm>
        </p:spPr>
        <p:txBody>
          <a:bodyPr/>
          <a:lstStyle>
            <a:lvl1pPr marL="0" indent="0">
              <a:buNone/>
              <a:defRPr/>
            </a:lvl1pPr>
          </a:lstStyle>
          <a:p>
            <a:pPr lvl="0"/>
            <a:r>
              <a:rPr lang="fr-FR"/>
              <a:t>Modifier les styles du texte du masque</a:t>
            </a:r>
          </a:p>
        </p:txBody>
      </p:sp>
      <p:sp>
        <p:nvSpPr>
          <p:cNvPr id="9" name="Espace réservé du texte 7">
            <a:extLst>
              <a:ext uri="{FF2B5EF4-FFF2-40B4-BE49-F238E27FC236}">
                <a16:creationId xmlns:a16="http://schemas.microsoft.com/office/drawing/2014/main" id="{99237684-F2F8-432D-8706-7482026AD999}"/>
              </a:ext>
            </a:extLst>
          </p:cNvPr>
          <p:cNvSpPr>
            <a:spLocks noGrp="1"/>
          </p:cNvSpPr>
          <p:nvPr>
            <p:ph type="body" sz="quarter" idx="15"/>
          </p:nvPr>
        </p:nvSpPr>
        <p:spPr>
          <a:xfrm>
            <a:off x="6257925" y="1566981"/>
            <a:ext cx="4724400" cy="3781425"/>
          </a:xfrm>
        </p:spPr>
        <p:txBody>
          <a:bodyPr/>
          <a:lstStyle>
            <a:lvl1pPr marL="0" indent="0">
              <a:buNone/>
              <a:defRPr/>
            </a:lvl1pPr>
          </a:lstStyle>
          <a:p>
            <a:pPr lvl="0"/>
            <a:r>
              <a:rPr lang="fr-FR"/>
              <a:t>Modifier les styles du texte du masque</a:t>
            </a:r>
          </a:p>
        </p:txBody>
      </p:sp>
      <p:pic>
        <p:nvPicPr>
          <p:cNvPr id="6" name="Image 5">
            <a:extLst>
              <a:ext uri="{FF2B5EF4-FFF2-40B4-BE49-F238E27FC236}">
                <a16:creationId xmlns:a16="http://schemas.microsoft.com/office/drawing/2014/main" id="{E3A0A849-D85C-4C37-9554-ED4F332195C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7" name="Espace réservé du numéro de diapositive 5">
            <a:extLst>
              <a:ext uri="{FF2B5EF4-FFF2-40B4-BE49-F238E27FC236}">
                <a16:creationId xmlns:a16="http://schemas.microsoft.com/office/drawing/2014/main" id="{0954BC5A-05BA-432B-9686-F3529B81D281}"/>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42520340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 colonnes de bullet point &amp; titre">
    <p:spTree>
      <p:nvGrpSpPr>
        <p:cNvPr id="1" name=""/>
        <p:cNvGrpSpPr/>
        <p:nvPr/>
      </p:nvGrpSpPr>
      <p:grpSpPr>
        <a:xfrm>
          <a:off x="0" y="0"/>
          <a:ext cx="0" cy="0"/>
          <a:chOff x="0" y="0"/>
          <a:chExt cx="0" cy="0"/>
        </a:xfrm>
      </p:grpSpPr>
      <p:sp>
        <p:nvSpPr>
          <p:cNvPr id="5" name="Espace réservé du texte 2">
            <a:extLst>
              <a:ext uri="{FF2B5EF4-FFF2-40B4-BE49-F238E27FC236}">
                <a16:creationId xmlns:a16="http://schemas.microsoft.com/office/drawing/2014/main" id="{CF52701F-5206-4366-9968-8127E13E5B52}"/>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7" name="Espace réservé du texte 6">
            <a:extLst>
              <a:ext uri="{FF2B5EF4-FFF2-40B4-BE49-F238E27FC236}">
                <a16:creationId xmlns:a16="http://schemas.microsoft.com/office/drawing/2014/main" id="{977B1172-9E58-408C-962E-598EE15942B6}"/>
              </a:ext>
            </a:extLst>
          </p:cNvPr>
          <p:cNvSpPr>
            <a:spLocks noGrp="1"/>
          </p:cNvSpPr>
          <p:nvPr>
            <p:ph type="body" sz="quarter" idx="16"/>
          </p:nvPr>
        </p:nvSpPr>
        <p:spPr>
          <a:xfrm>
            <a:off x="838200" y="2173857"/>
            <a:ext cx="5105400" cy="3995703"/>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0" name="Espace réservé du texte 6">
            <a:extLst>
              <a:ext uri="{FF2B5EF4-FFF2-40B4-BE49-F238E27FC236}">
                <a16:creationId xmlns:a16="http://schemas.microsoft.com/office/drawing/2014/main" id="{C03909FF-B3D1-4A38-A682-9A8690A2401B}"/>
              </a:ext>
            </a:extLst>
          </p:cNvPr>
          <p:cNvSpPr>
            <a:spLocks noGrp="1"/>
          </p:cNvSpPr>
          <p:nvPr>
            <p:ph type="body" sz="quarter" idx="17"/>
          </p:nvPr>
        </p:nvSpPr>
        <p:spPr>
          <a:xfrm>
            <a:off x="6212457" y="2173647"/>
            <a:ext cx="5105400" cy="3995703"/>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9" name="Image 8">
            <a:extLst>
              <a:ext uri="{FF2B5EF4-FFF2-40B4-BE49-F238E27FC236}">
                <a16:creationId xmlns:a16="http://schemas.microsoft.com/office/drawing/2014/main" id="{08A47D6C-AFFE-4DBD-BACB-6867E5E4060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1" name="Espace réservé du numéro de diapositive 5">
            <a:extLst>
              <a:ext uri="{FF2B5EF4-FFF2-40B4-BE49-F238E27FC236}">
                <a16:creationId xmlns:a16="http://schemas.microsoft.com/office/drawing/2014/main" id="{C49EEB8C-F6BD-49C9-9FFC-BBD97E57B7C9}"/>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12" name="Titre 1">
            <a:extLst>
              <a:ext uri="{FF2B5EF4-FFF2-40B4-BE49-F238E27FC236}">
                <a16:creationId xmlns:a16="http://schemas.microsoft.com/office/drawing/2014/main" id="{1977E4A9-A524-4F31-9BC6-31A58DFAD124}"/>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13" name="Connecteur droit 12">
            <a:extLst>
              <a:ext uri="{FF2B5EF4-FFF2-40B4-BE49-F238E27FC236}">
                <a16:creationId xmlns:a16="http://schemas.microsoft.com/office/drawing/2014/main" id="{D1DB5708-6C1C-4A00-8A32-86A4D0EE6261}"/>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2325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 colonnes de bullet point">
    <p:spTree>
      <p:nvGrpSpPr>
        <p:cNvPr id="1" name=""/>
        <p:cNvGrpSpPr/>
        <p:nvPr/>
      </p:nvGrpSpPr>
      <p:grpSpPr>
        <a:xfrm>
          <a:off x="0" y="0"/>
          <a:ext cx="0" cy="0"/>
          <a:chOff x="0" y="0"/>
          <a:chExt cx="0" cy="0"/>
        </a:xfrm>
      </p:grpSpPr>
      <p:sp>
        <p:nvSpPr>
          <p:cNvPr id="5" name="Espace réservé du texte 2">
            <a:extLst>
              <a:ext uri="{FF2B5EF4-FFF2-40B4-BE49-F238E27FC236}">
                <a16:creationId xmlns:a16="http://schemas.microsoft.com/office/drawing/2014/main" id="{CF52701F-5206-4366-9968-8127E13E5B52}"/>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7" name="Espace réservé du texte 6">
            <a:extLst>
              <a:ext uri="{FF2B5EF4-FFF2-40B4-BE49-F238E27FC236}">
                <a16:creationId xmlns:a16="http://schemas.microsoft.com/office/drawing/2014/main" id="{977B1172-9E58-408C-962E-598EE15942B6}"/>
              </a:ext>
            </a:extLst>
          </p:cNvPr>
          <p:cNvSpPr>
            <a:spLocks noGrp="1"/>
          </p:cNvSpPr>
          <p:nvPr>
            <p:ph type="body" sz="quarter" idx="16"/>
          </p:nvPr>
        </p:nvSpPr>
        <p:spPr>
          <a:xfrm>
            <a:off x="904875" y="1559460"/>
            <a:ext cx="5105400" cy="3781425"/>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0" name="Espace réservé du texte 6">
            <a:extLst>
              <a:ext uri="{FF2B5EF4-FFF2-40B4-BE49-F238E27FC236}">
                <a16:creationId xmlns:a16="http://schemas.microsoft.com/office/drawing/2014/main" id="{C03909FF-B3D1-4A38-A682-9A8690A2401B}"/>
              </a:ext>
            </a:extLst>
          </p:cNvPr>
          <p:cNvSpPr>
            <a:spLocks noGrp="1"/>
          </p:cNvSpPr>
          <p:nvPr>
            <p:ph type="body" sz="quarter" idx="17"/>
          </p:nvPr>
        </p:nvSpPr>
        <p:spPr>
          <a:xfrm>
            <a:off x="6279132" y="1559250"/>
            <a:ext cx="5105400" cy="3781425"/>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pic>
        <p:nvPicPr>
          <p:cNvPr id="6" name="Image 5">
            <a:extLst>
              <a:ext uri="{FF2B5EF4-FFF2-40B4-BE49-F238E27FC236}">
                <a16:creationId xmlns:a16="http://schemas.microsoft.com/office/drawing/2014/main" id="{AE152D7E-5D4C-4B7C-8853-6B594C042E6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8" name="Espace réservé du numéro de diapositive 5">
            <a:extLst>
              <a:ext uri="{FF2B5EF4-FFF2-40B4-BE49-F238E27FC236}">
                <a16:creationId xmlns:a16="http://schemas.microsoft.com/office/drawing/2014/main" id="{12A8CEC9-1D7A-437B-B0AB-324A180B5796}"/>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24787808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e + 1 illustration &amp; titre">
    <p:spTree>
      <p:nvGrpSpPr>
        <p:cNvPr id="1" name=""/>
        <p:cNvGrpSpPr/>
        <p:nvPr/>
      </p:nvGrpSpPr>
      <p:grpSpPr>
        <a:xfrm>
          <a:off x="0" y="0"/>
          <a:ext cx="0" cy="0"/>
          <a:chOff x="0" y="0"/>
          <a:chExt cx="0" cy="0"/>
        </a:xfrm>
      </p:grpSpPr>
      <p:sp>
        <p:nvSpPr>
          <p:cNvPr id="9" name="Espace réservé du texte 14">
            <a:extLst>
              <a:ext uri="{FF2B5EF4-FFF2-40B4-BE49-F238E27FC236}">
                <a16:creationId xmlns:a16="http://schemas.microsoft.com/office/drawing/2014/main" id="{5FF02A89-F25D-40C7-BEB6-FDF20F13A289}"/>
              </a:ext>
            </a:extLst>
          </p:cNvPr>
          <p:cNvSpPr>
            <a:spLocks noGrp="1"/>
          </p:cNvSpPr>
          <p:nvPr>
            <p:ph type="body" sz="quarter" idx="14"/>
          </p:nvPr>
        </p:nvSpPr>
        <p:spPr>
          <a:xfrm>
            <a:off x="838200" y="2165230"/>
            <a:ext cx="4915619" cy="3769745"/>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1" name="Espace réservé du texte 2">
            <a:extLst>
              <a:ext uri="{FF2B5EF4-FFF2-40B4-BE49-F238E27FC236}">
                <a16:creationId xmlns:a16="http://schemas.microsoft.com/office/drawing/2014/main" id="{D3C333D3-1919-46F5-AF39-48654D295AB1}"/>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8" name="Espace réservé du contenu 2">
            <a:extLst>
              <a:ext uri="{FF2B5EF4-FFF2-40B4-BE49-F238E27FC236}">
                <a16:creationId xmlns:a16="http://schemas.microsoft.com/office/drawing/2014/main" id="{A1132E08-A2D1-49EF-9908-DF0F9C28A390}"/>
              </a:ext>
            </a:extLst>
          </p:cNvPr>
          <p:cNvSpPr>
            <a:spLocks noGrp="1"/>
          </p:cNvSpPr>
          <p:nvPr>
            <p:ph sz="quarter" idx="15"/>
          </p:nvPr>
        </p:nvSpPr>
        <p:spPr>
          <a:xfrm>
            <a:off x="6186577" y="2143088"/>
            <a:ext cx="4914900" cy="3792156"/>
          </a:xfrm>
          <a:ln w="28575">
            <a:solidFill>
              <a:schemeClr val="accent1"/>
            </a:solidFill>
          </a:ln>
        </p:spPr>
        <p:txBody>
          <a:bodyPr/>
          <a:lstStyle>
            <a:lvl1pPr marL="0" indent="0">
              <a:buNone/>
              <a:defRPr/>
            </a:lvl1pPr>
          </a:lstStyle>
          <a:p>
            <a:pPr lvl="0"/>
            <a:endParaRPr lang="fr-FR"/>
          </a:p>
        </p:txBody>
      </p:sp>
      <p:pic>
        <p:nvPicPr>
          <p:cNvPr id="15" name="Image 14">
            <a:extLst>
              <a:ext uri="{FF2B5EF4-FFF2-40B4-BE49-F238E27FC236}">
                <a16:creationId xmlns:a16="http://schemas.microsoft.com/office/drawing/2014/main" id="{0ABA0834-73C6-496D-A030-0720C1F07FD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4" name="Espace réservé du numéro de diapositive 5">
            <a:extLst>
              <a:ext uri="{FF2B5EF4-FFF2-40B4-BE49-F238E27FC236}">
                <a16:creationId xmlns:a16="http://schemas.microsoft.com/office/drawing/2014/main" id="{A2835335-32D5-4DA6-9395-CD6B9C1E7A66}"/>
              </a:ext>
            </a:extLst>
          </p:cNvPr>
          <p:cNvSpPr>
            <a:spLocks noGrp="1"/>
          </p:cNvSpPr>
          <p:nvPr>
            <p:ph type="sldNum" sz="quarter" idx="4"/>
          </p:nvPr>
        </p:nvSpPr>
        <p:spPr>
          <a:xfrm>
            <a:off x="4734651" y="6492875"/>
            <a:ext cx="2743200" cy="365125"/>
          </a:xfrm>
          <a:prstGeom prst="rect">
            <a:avLst/>
          </a:prstGeom>
        </p:spPr>
        <p:txBody>
          <a:bodyPr vert="horz" lIns="91440" tIns="45720" rIns="91440" bIns="45720" rtlCol="0" anchor="ctr"/>
          <a:lstStyle>
            <a:lvl1pPr algn="ctr">
              <a:defRPr sz="1200">
                <a:solidFill>
                  <a:schemeClr val="bg1"/>
                </a:solidFill>
                <a:latin typeface="+mj-lt"/>
              </a:defRPr>
            </a:lvl1pPr>
          </a:lstStyle>
          <a:p>
            <a:fld id="{F417D9D4-C72A-4664-AADD-539EE03F4425}" type="slidenum">
              <a:rPr lang="fr-FR" smtClean="0"/>
              <a:pPr/>
              <a:t>‹N°›</a:t>
            </a:fld>
            <a:endParaRPr lang="fr-FR"/>
          </a:p>
        </p:txBody>
      </p:sp>
      <p:sp>
        <p:nvSpPr>
          <p:cNvPr id="16" name="Titre 1">
            <a:extLst>
              <a:ext uri="{FF2B5EF4-FFF2-40B4-BE49-F238E27FC236}">
                <a16:creationId xmlns:a16="http://schemas.microsoft.com/office/drawing/2014/main" id="{6A2144AC-7010-4FD1-8D9E-BDC5754A398D}"/>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17" name="Connecteur droit 16">
            <a:extLst>
              <a:ext uri="{FF2B5EF4-FFF2-40B4-BE49-F238E27FC236}">
                <a16:creationId xmlns:a16="http://schemas.microsoft.com/office/drawing/2014/main" id="{18538646-8657-4DD5-A27B-008E5112D3E6}"/>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73545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e + 1 illustration">
    <p:spTree>
      <p:nvGrpSpPr>
        <p:cNvPr id="1" name=""/>
        <p:cNvGrpSpPr/>
        <p:nvPr/>
      </p:nvGrpSpPr>
      <p:grpSpPr>
        <a:xfrm>
          <a:off x="0" y="0"/>
          <a:ext cx="0" cy="0"/>
          <a:chOff x="0" y="0"/>
          <a:chExt cx="0" cy="0"/>
        </a:xfrm>
      </p:grpSpPr>
      <p:sp>
        <p:nvSpPr>
          <p:cNvPr id="9" name="Espace réservé du texte 14">
            <a:extLst>
              <a:ext uri="{FF2B5EF4-FFF2-40B4-BE49-F238E27FC236}">
                <a16:creationId xmlns:a16="http://schemas.microsoft.com/office/drawing/2014/main" id="{5FF02A89-F25D-40C7-BEB6-FDF20F13A289}"/>
              </a:ext>
            </a:extLst>
          </p:cNvPr>
          <p:cNvSpPr>
            <a:spLocks noGrp="1"/>
          </p:cNvSpPr>
          <p:nvPr>
            <p:ph type="body" sz="quarter" idx="14"/>
          </p:nvPr>
        </p:nvSpPr>
        <p:spPr>
          <a:xfrm>
            <a:off x="719048" y="1390651"/>
            <a:ext cx="4915619" cy="4344300"/>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1" name="Espace réservé du texte 2">
            <a:extLst>
              <a:ext uri="{FF2B5EF4-FFF2-40B4-BE49-F238E27FC236}">
                <a16:creationId xmlns:a16="http://schemas.microsoft.com/office/drawing/2014/main" id="{D3C333D3-1919-46F5-AF39-48654D295AB1}"/>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8" name="Espace réservé du contenu 2">
            <a:extLst>
              <a:ext uri="{FF2B5EF4-FFF2-40B4-BE49-F238E27FC236}">
                <a16:creationId xmlns:a16="http://schemas.microsoft.com/office/drawing/2014/main" id="{A1132E08-A2D1-49EF-9908-DF0F9C28A390}"/>
              </a:ext>
            </a:extLst>
          </p:cNvPr>
          <p:cNvSpPr>
            <a:spLocks noGrp="1"/>
          </p:cNvSpPr>
          <p:nvPr>
            <p:ph sz="quarter" idx="15"/>
          </p:nvPr>
        </p:nvSpPr>
        <p:spPr>
          <a:xfrm>
            <a:off x="6067425" y="1365092"/>
            <a:ext cx="4914900" cy="4370127"/>
          </a:xfrm>
          <a:ln w="28575">
            <a:solidFill>
              <a:schemeClr val="accent1"/>
            </a:solidFill>
          </a:ln>
        </p:spPr>
        <p:txBody>
          <a:bodyPr/>
          <a:lstStyle>
            <a:lvl1pPr marL="0" indent="0">
              <a:buNone/>
              <a:defRPr/>
            </a:lvl1pPr>
          </a:lstStyle>
          <a:p>
            <a:pPr lvl="0"/>
            <a:endParaRPr lang="fr-FR"/>
          </a:p>
        </p:txBody>
      </p:sp>
      <p:pic>
        <p:nvPicPr>
          <p:cNvPr id="7" name="Image 6">
            <a:extLst>
              <a:ext uri="{FF2B5EF4-FFF2-40B4-BE49-F238E27FC236}">
                <a16:creationId xmlns:a16="http://schemas.microsoft.com/office/drawing/2014/main" id="{AFBA512A-47FB-4741-818C-4BF12C3FDD0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2" name="Espace réservé du numéro de diapositive 5">
            <a:extLst>
              <a:ext uri="{FF2B5EF4-FFF2-40B4-BE49-F238E27FC236}">
                <a16:creationId xmlns:a16="http://schemas.microsoft.com/office/drawing/2014/main" id="{DED0BEDA-0258-4376-AB0D-415324BD80A7}"/>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27293036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 illustration &amp; titre">
    <p:spTree>
      <p:nvGrpSpPr>
        <p:cNvPr id="1" name=""/>
        <p:cNvGrpSpPr/>
        <p:nvPr/>
      </p:nvGrpSpPr>
      <p:grpSpPr>
        <a:xfrm>
          <a:off x="0" y="0"/>
          <a:ext cx="0" cy="0"/>
          <a:chOff x="0" y="0"/>
          <a:chExt cx="0" cy="0"/>
        </a:xfrm>
      </p:grpSpPr>
      <p:sp>
        <p:nvSpPr>
          <p:cNvPr id="11" name="Espace réservé du texte 2">
            <a:extLst>
              <a:ext uri="{FF2B5EF4-FFF2-40B4-BE49-F238E27FC236}">
                <a16:creationId xmlns:a16="http://schemas.microsoft.com/office/drawing/2014/main" id="{6F8FACC2-7D91-4314-A43A-DC7E801D00E4}"/>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8" name="Espace réservé du contenu 2">
            <a:extLst>
              <a:ext uri="{FF2B5EF4-FFF2-40B4-BE49-F238E27FC236}">
                <a16:creationId xmlns:a16="http://schemas.microsoft.com/office/drawing/2014/main" id="{EAA3FCA5-4350-4D1A-9AA4-F49AE7DF7D02}"/>
              </a:ext>
            </a:extLst>
          </p:cNvPr>
          <p:cNvSpPr>
            <a:spLocks noGrp="1"/>
          </p:cNvSpPr>
          <p:nvPr>
            <p:ph sz="quarter" idx="14"/>
          </p:nvPr>
        </p:nvSpPr>
        <p:spPr>
          <a:xfrm>
            <a:off x="838200" y="2156604"/>
            <a:ext cx="10144125" cy="3888000"/>
          </a:xfrm>
          <a:ln w="28575">
            <a:solidFill>
              <a:schemeClr val="tx1"/>
            </a:solidFill>
          </a:ln>
        </p:spPr>
        <p:txBody>
          <a:bodyPr/>
          <a:lstStyle>
            <a:lvl1pPr marL="0" indent="0">
              <a:buNone/>
              <a:defRPr/>
            </a:lvl1pPr>
          </a:lstStyle>
          <a:p>
            <a:pPr lvl="0"/>
            <a:endParaRPr lang="fr-FR"/>
          </a:p>
        </p:txBody>
      </p:sp>
      <p:pic>
        <p:nvPicPr>
          <p:cNvPr id="13" name="Image 12">
            <a:extLst>
              <a:ext uri="{FF2B5EF4-FFF2-40B4-BE49-F238E27FC236}">
                <a16:creationId xmlns:a16="http://schemas.microsoft.com/office/drawing/2014/main" id="{29B031D4-D4FA-4091-BDDE-420391D1A03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4" name="Espace réservé du numéro de diapositive 5">
            <a:extLst>
              <a:ext uri="{FF2B5EF4-FFF2-40B4-BE49-F238E27FC236}">
                <a16:creationId xmlns:a16="http://schemas.microsoft.com/office/drawing/2014/main" id="{A104F0E8-06B0-4860-A3A9-2B79E5E6D9A7}"/>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15" name="Titre 1">
            <a:extLst>
              <a:ext uri="{FF2B5EF4-FFF2-40B4-BE49-F238E27FC236}">
                <a16:creationId xmlns:a16="http://schemas.microsoft.com/office/drawing/2014/main" id="{420C0324-D979-4CF9-9086-08BF846965AC}"/>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16" name="Connecteur droit 15">
            <a:extLst>
              <a:ext uri="{FF2B5EF4-FFF2-40B4-BE49-F238E27FC236}">
                <a16:creationId xmlns:a16="http://schemas.microsoft.com/office/drawing/2014/main" id="{C5D705B5-E7ED-421A-AD4B-592B07478CD5}"/>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71739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 illustration">
    <p:spTree>
      <p:nvGrpSpPr>
        <p:cNvPr id="1" name=""/>
        <p:cNvGrpSpPr/>
        <p:nvPr/>
      </p:nvGrpSpPr>
      <p:grpSpPr>
        <a:xfrm>
          <a:off x="0" y="0"/>
          <a:ext cx="0" cy="0"/>
          <a:chOff x="0" y="0"/>
          <a:chExt cx="0" cy="0"/>
        </a:xfrm>
      </p:grpSpPr>
      <p:sp>
        <p:nvSpPr>
          <p:cNvPr id="11" name="Espace réservé du texte 2">
            <a:extLst>
              <a:ext uri="{FF2B5EF4-FFF2-40B4-BE49-F238E27FC236}">
                <a16:creationId xmlns:a16="http://schemas.microsoft.com/office/drawing/2014/main" id="{6F8FACC2-7D91-4314-A43A-DC7E801D00E4}"/>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8" name="Espace réservé du contenu 2">
            <a:extLst>
              <a:ext uri="{FF2B5EF4-FFF2-40B4-BE49-F238E27FC236}">
                <a16:creationId xmlns:a16="http://schemas.microsoft.com/office/drawing/2014/main" id="{EAA3FCA5-4350-4D1A-9AA4-F49AE7DF7D02}"/>
              </a:ext>
            </a:extLst>
          </p:cNvPr>
          <p:cNvSpPr>
            <a:spLocks noGrp="1"/>
          </p:cNvSpPr>
          <p:nvPr>
            <p:ph sz="quarter" idx="14"/>
          </p:nvPr>
        </p:nvSpPr>
        <p:spPr>
          <a:xfrm>
            <a:off x="838200" y="1257300"/>
            <a:ext cx="10144125" cy="4786147"/>
          </a:xfrm>
          <a:ln w="28575">
            <a:solidFill>
              <a:schemeClr val="tx1"/>
            </a:solidFill>
          </a:ln>
        </p:spPr>
        <p:txBody>
          <a:bodyPr/>
          <a:lstStyle>
            <a:lvl1pPr marL="0" indent="0">
              <a:buNone/>
              <a:defRPr/>
            </a:lvl1pPr>
          </a:lstStyle>
          <a:p>
            <a:pPr lvl="0"/>
            <a:endParaRPr lang="fr-FR"/>
          </a:p>
        </p:txBody>
      </p:sp>
      <p:pic>
        <p:nvPicPr>
          <p:cNvPr id="6" name="Image 5">
            <a:extLst>
              <a:ext uri="{FF2B5EF4-FFF2-40B4-BE49-F238E27FC236}">
                <a16:creationId xmlns:a16="http://schemas.microsoft.com/office/drawing/2014/main" id="{E05DE31A-5BF1-4403-B2F7-D3DE1CE4071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9" name="Espace réservé du numéro de diapositive 5">
            <a:extLst>
              <a:ext uri="{FF2B5EF4-FFF2-40B4-BE49-F238E27FC236}">
                <a16:creationId xmlns:a16="http://schemas.microsoft.com/office/drawing/2014/main" id="{558FB321-54DA-43E2-9A84-CEA07EA80A59}"/>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7011223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 textes + 2 illustrations &amp; titre">
    <p:spTree>
      <p:nvGrpSpPr>
        <p:cNvPr id="1" name=""/>
        <p:cNvGrpSpPr/>
        <p:nvPr/>
      </p:nvGrpSpPr>
      <p:grpSpPr>
        <a:xfrm>
          <a:off x="0" y="0"/>
          <a:ext cx="0" cy="0"/>
          <a:chOff x="0" y="0"/>
          <a:chExt cx="0" cy="0"/>
        </a:xfrm>
      </p:grpSpPr>
      <p:sp>
        <p:nvSpPr>
          <p:cNvPr id="7" name="Espace réservé du texte 8">
            <a:extLst>
              <a:ext uri="{FF2B5EF4-FFF2-40B4-BE49-F238E27FC236}">
                <a16:creationId xmlns:a16="http://schemas.microsoft.com/office/drawing/2014/main" id="{F309AC12-F3D3-49EA-8665-FD588FDFEE2F}"/>
              </a:ext>
            </a:extLst>
          </p:cNvPr>
          <p:cNvSpPr>
            <a:spLocks noGrp="1"/>
          </p:cNvSpPr>
          <p:nvPr>
            <p:ph type="body" sz="quarter" idx="14"/>
          </p:nvPr>
        </p:nvSpPr>
        <p:spPr>
          <a:xfrm>
            <a:off x="911225" y="2168793"/>
            <a:ext cx="4243387" cy="1961791"/>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8" name="Espace réservé du texte 8">
            <a:extLst>
              <a:ext uri="{FF2B5EF4-FFF2-40B4-BE49-F238E27FC236}">
                <a16:creationId xmlns:a16="http://schemas.microsoft.com/office/drawing/2014/main" id="{9BEAD08E-8F22-45E2-95F1-91D0668E85FB}"/>
              </a:ext>
            </a:extLst>
          </p:cNvPr>
          <p:cNvSpPr>
            <a:spLocks noGrp="1"/>
          </p:cNvSpPr>
          <p:nvPr>
            <p:ph type="body" sz="quarter" idx="15"/>
          </p:nvPr>
        </p:nvSpPr>
        <p:spPr>
          <a:xfrm>
            <a:off x="5885760" y="2168793"/>
            <a:ext cx="4243387" cy="1961821"/>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89235"/>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3" name="Espace réservé du contenu 3">
            <a:extLst>
              <a:ext uri="{FF2B5EF4-FFF2-40B4-BE49-F238E27FC236}">
                <a16:creationId xmlns:a16="http://schemas.microsoft.com/office/drawing/2014/main" id="{3099D1E6-E51D-4AFB-9EFE-8B6E2E2408E1}"/>
              </a:ext>
            </a:extLst>
          </p:cNvPr>
          <p:cNvSpPr>
            <a:spLocks noGrp="1"/>
          </p:cNvSpPr>
          <p:nvPr>
            <p:ph sz="quarter" idx="18"/>
          </p:nvPr>
        </p:nvSpPr>
        <p:spPr>
          <a:xfrm>
            <a:off x="911225" y="4364038"/>
            <a:ext cx="4243388" cy="1811337"/>
          </a:xfrm>
          <a:ln w="28575">
            <a:solidFill>
              <a:schemeClr val="bg1"/>
            </a:solidFill>
          </a:ln>
        </p:spPr>
        <p:txBody>
          <a:bodyPr/>
          <a:lstStyle>
            <a:lvl1pPr marL="0" indent="0">
              <a:buNone/>
              <a:defRPr/>
            </a:lvl1pPr>
          </a:lstStyle>
          <a:p>
            <a:pPr lvl="0"/>
            <a:endParaRPr lang="fr-FR"/>
          </a:p>
        </p:txBody>
      </p:sp>
      <p:sp>
        <p:nvSpPr>
          <p:cNvPr id="14" name="Espace réservé du contenu 3">
            <a:extLst>
              <a:ext uri="{FF2B5EF4-FFF2-40B4-BE49-F238E27FC236}">
                <a16:creationId xmlns:a16="http://schemas.microsoft.com/office/drawing/2014/main" id="{45FD7381-E398-450A-B919-5740BCE29DF1}"/>
              </a:ext>
            </a:extLst>
          </p:cNvPr>
          <p:cNvSpPr>
            <a:spLocks noGrp="1"/>
          </p:cNvSpPr>
          <p:nvPr>
            <p:ph sz="quarter" idx="19"/>
          </p:nvPr>
        </p:nvSpPr>
        <p:spPr>
          <a:xfrm>
            <a:off x="5885760" y="4364038"/>
            <a:ext cx="4243388" cy="1811337"/>
          </a:xfrm>
          <a:ln w="28575">
            <a:solidFill>
              <a:schemeClr val="bg1"/>
            </a:solidFill>
          </a:ln>
        </p:spPr>
        <p:txBody>
          <a:bodyPr/>
          <a:lstStyle>
            <a:lvl1pPr marL="0" indent="0">
              <a:buNone/>
              <a:defRPr/>
            </a:lvl1pPr>
          </a:lstStyle>
          <a:p>
            <a:pPr lvl="0"/>
            <a:endParaRPr lang="fr-FR"/>
          </a:p>
        </p:txBody>
      </p:sp>
      <p:pic>
        <p:nvPicPr>
          <p:cNvPr id="17" name="Image 16">
            <a:extLst>
              <a:ext uri="{FF2B5EF4-FFF2-40B4-BE49-F238E27FC236}">
                <a16:creationId xmlns:a16="http://schemas.microsoft.com/office/drawing/2014/main" id="{C24C255F-092D-4F61-9C47-DFE1F29A33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6" name="Espace réservé du numéro de diapositive 5">
            <a:extLst>
              <a:ext uri="{FF2B5EF4-FFF2-40B4-BE49-F238E27FC236}">
                <a16:creationId xmlns:a16="http://schemas.microsoft.com/office/drawing/2014/main" id="{5DEC892F-19FD-41A4-A4AE-16AAC2DE3D32}"/>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18" name="Titre 1">
            <a:extLst>
              <a:ext uri="{FF2B5EF4-FFF2-40B4-BE49-F238E27FC236}">
                <a16:creationId xmlns:a16="http://schemas.microsoft.com/office/drawing/2014/main" id="{025760D7-EBC7-470E-8709-DA8D6C3903A8}"/>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19" name="Connecteur droit 18">
            <a:extLst>
              <a:ext uri="{FF2B5EF4-FFF2-40B4-BE49-F238E27FC236}">
                <a16:creationId xmlns:a16="http://schemas.microsoft.com/office/drawing/2014/main" id="{BB81B0B6-A5A2-4273-9CE7-0ED74408B98A}"/>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39383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 textes + 2 illustrations">
    <p:spTree>
      <p:nvGrpSpPr>
        <p:cNvPr id="1" name=""/>
        <p:cNvGrpSpPr/>
        <p:nvPr/>
      </p:nvGrpSpPr>
      <p:grpSpPr>
        <a:xfrm>
          <a:off x="0" y="0"/>
          <a:ext cx="0" cy="0"/>
          <a:chOff x="0" y="0"/>
          <a:chExt cx="0" cy="0"/>
        </a:xfrm>
      </p:grpSpPr>
      <p:sp>
        <p:nvSpPr>
          <p:cNvPr id="7" name="Espace réservé du texte 8">
            <a:extLst>
              <a:ext uri="{FF2B5EF4-FFF2-40B4-BE49-F238E27FC236}">
                <a16:creationId xmlns:a16="http://schemas.microsoft.com/office/drawing/2014/main" id="{F309AC12-F3D3-49EA-8665-FD588FDFEE2F}"/>
              </a:ext>
            </a:extLst>
          </p:cNvPr>
          <p:cNvSpPr>
            <a:spLocks noGrp="1"/>
          </p:cNvSpPr>
          <p:nvPr>
            <p:ph type="body" sz="quarter" idx="14"/>
          </p:nvPr>
        </p:nvSpPr>
        <p:spPr>
          <a:xfrm>
            <a:off x="974725" y="1562818"/>
            <a:ext cx="4243387" cy="1961791"/>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8" name="Espace réservé du texte 8">
            <a:extLst>
              <a:ext uri="{FF2B5EF4-FFF2-40B4-BE49-F238E27FC236}">
                <a16:creationId xmlns:a16="http://schemas.microsoft.com/office/drawing/2014/main" id="{9BEAD08E-8F22-45E2-95F1-91D0668E85FB}"/>
              </a:ext>
            </a:extLst>
          </p:cNvPr>
          <p:cNvSpPr>
            <a:spLocks noGrp="1"/>
          </p:cNvSpPr>
          <p:nvPr>
            <p:ph type="body" sz="quarter" idx="15"/>
          </p:nvPr>
        </p:nvSpPr>
        <p:spPr>
          <a:xfrm>
            <a:off x="5949260" y="1562818"/>
            <a:ext cx="4243387" cy="1961821"/>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89235"/>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3" name="Espace réservé du contenu 3">
            <a:extLst>
              <a:ext uri="{FF2B5EF4-FFF2-40B4-BE49-F238E27FC236}">
                <a16:creationId xmlns:a16="http://schemas.microsoft.com/office/drawing/2014/main" id="{3099D1E6-E51D-4AFB-9EFE-8B6E2E2408E1}"/>
              </a:ext>
            </a:extLst>
          </p:cNvPr>
          <p:cNvSpPr>
            <a:spLocks noGrp="1"/>
          </p:cNvSpPr>
          <p:nvPr>
            <p:ph sz="quarter" idx="18"/>
          </p:nvPr>
        </p:nvSpPr>
        <p:spPr>
          <a:xfrm>
            <a:off x="974725" y="3758063"/>
            <a:ext cx="4243388" cy="1811337"/>
          </a:xfrm>
          <a:ln w="28575">
            <a:solidFill>
              <a:schemeClr val="bg1"/>
            </a:solidFill>
          </a:ln>
        </p:spPr>
        <p:txBody>
          <a:bodyPr/>
          <a:lstStyle>
            <a:lvl1pPr marL="0" indent="0">
              <a:buNone/>
              <a:defRPr/>
            </a:lvl1pPr>
          </a:lstStyle>
          <a:p>
            <a:pPr lvl="0"/>
            <a:endParaRPr lang="fr-FR"/>
          </a:p>
        </p:txBody>
      </p:sp>
      <p:sp>
        <p:nvSpPr>
          <p:cNvPr id="14" name="Espace réservé du contenu 3">
            <a:extLst>
              <a:ext uri="{FF2B5EF4-FFF2-40B4-BE49-F238E27FC236}">
                <a16:creationId xmlns:a16="http://schemas.microsoft.com/office/drawing/2014/main" id="{45FD7381-E398-450A-B919-5740BCE29DF1}"/>
              </a:ext>
            </a:extLst>
          </p:cNvPr>
          <p:cNvSpPr>
            <a:spLocks noGrp="1"/>
          </p:cNvSpPr>
          <p:nvPr>
            <p:ph sz="quarter" idx="19"/>
          </p:nvPr>
        </p:nvSpPr>
        <p:spPr>
          <a:xfrm>
            <a:off x="5949260" y="3758063"/>
            <a:ext cx="4243388" cy="1811337"/>
          </a:xfrm>
          <a:ln w="28575">
            <a:solidFill>
              <a:schemeClr val="bg1"/>
            </a:solidFill>
          </a:ln>
        </p:spPr>
        <p:txBody>
          <a:bodyPr/>
          <a:lstStyle>
            <a:lvl1pPr marL="0" indent="0">
              <a:buNone/>
              <a:defRPr/>
            </a:lvl1pPr>
          </a:lstStyle>
          <a:p>
            <a:pPr lvl="0"/>
            <a:endParaRPr lang="fr-FR"/>
          </a:p>
        </p:txBody>
      </p:sp>
      <p:pic>
        <p:nvPicPr>
          <p:cNvPr id="10" name="Image 9">
            <a:extLst>
              <a:ext uri="{FF2B5EF4-FFF2-40B4-BE49-F238E27FC236}">
                <a16:creationId xmlns:a16="http://schemas.microsoft.com/office/drawing/2014/main" id="{2F89A1E6-E357-47CD-B507-7FD924A4A2E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9" name="Espace réservé du numéro de diapositive 5">
            <a:extLst>
              <a:ext uri="{FF2B5EF4-FFF2-40B4-BE49-F238E27FC236}">
                <a16:creationId xmlns:a16="http://schemas.microsoft.com/office/drawing/2014/main" id="{4E4EFC57-7996-4D75-953B-5F4376956F23}"/>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41544072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 illustrations + texte &amp; titre">
    <p:spTree>
      <p:nvGrpSpPr>
        <p:cNvPr id="1" name=""/>
        <p:cNvGrpSpPr/>
        <p:nvPr/>
      </p:nvGrpSpPr>
      <p:grpSpPr>
        <a:xfrm>
          <a:off x="0" y="0"/>
          <a:ext cx="0" cy="0"/>
          <a:chOff x="0" y="0"/>
          <a:chExt cx="0" cy="0"/>
        </a:xfrm>
      </p:grpSpPr>
      <p:sp>
        <p:nvSpPr>
          <p:cNvPr id="7" name="Espace réservé du texte 8">
            <a:extLst>
              <a:ext uri="{FF2B5EF4-FFF2-40B4-BE49-F238E27FC236}">
                <a16:creationId xmlns:a16="http://schemas.microsoft.com/office/drawing/2014/main" id="{F309AC12-F3D3-49EA-8665-FD588FDFEE2F}"/>
              </a:ext>
            </a:extLst>
          </p:cNvPr>
          <p:cNvSpPr>
            <a:spLocks noGrp="1"/>
          </p:cNvSpPr>
          <p:nvPr>
            <p:ph type="body" sz="quarter" idx="14"/>
          </p:nvPr>
        </p:nvSpPr>
        <p:spPr>
          <a:xfrm>
            <a:off x="838199" y="4431093"/>
            <a:ext cx="10144126" cy="1547454"/>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0" name="Espace réservé du contenu 3">
            <a:extLst>
              <a:ext uri="{FF2B5EF4-FFF2-40B4-BE49-F238E27FC236}">
                <a16:creationId xmlns:a16="http://schemas.microsoft.com/office/drawing/2014/main" id="{50C21DB2-BAB7-42CC-953F-A032559D30B4}"/>
              </a:ext>
            </a:extLst>
          </p:cNvPr>
          <p:cNvSpPr>
            <a:spLocks noGrp="1"/>
          </p:cNvSpPr>
          <p:nvPr>
            <p:ph sz="quarter" idx="18"/>
          </p:nvPr>
        </p:nvSpPr>
        <p:spPr>
          <a:xfrm>
            <a:off x="838199" y="2145094"/>
            <a:ext cx="4794250" cy="2028825"/>
          </a:xfrm>
          <a:ln w="28575">
            <a:solidFill>
              <a:schemeClr val="accent1"/>
            </a:solidFill>
          </a:ln>
        </p:spPr>
        <p:txBody>
          <a:bodyPr/>
          <a:lstStyle>
            <a:lvl1pPr marL="0" indent="0">
              <a:buNone/>
              <a:defRPr/>
            </a:lvl1pPr>
          </a:lstStyle>
          <a:p>
            <a:pPr lvl="0"/>
            <a:endParaRPr lang="fr-FR"/>
          </a:p>
        </p:txBody>
      </p:sp>
      <p:sp>
        <p:nvSpPr>
          <p:cNvPr id="14" name="Espace réservé du contenu 3">
            <a:extLst>
              <a:ext uri="{FF2B5EF4-FFF2-40B4-BE49-F238E27FC236}">
                <a16:creationId xmlns:a16="http://schemas.microsoft.com/office/drawing/2014/main" id="{730724F2-8C53-4C4B-818A-1C9D2B1C35B2}"/>
              </a:ext>
            </a:extLst>
          </p:cNvPr>
          <p:cNvSpPr>
            <a:spLocks noGrp="1"/>
          </p:cNvSpPr>
          <p:nvPr>
            <p:ph sz="quarter" idx="19"/>
          </p:nvPr>
        </p:nvSpPr>
        <p:spPr>
          <a:xfrm>
            <a:off x="6188074" y="2145094"/>
            <a:ext cx="4794250" cy="2028825"/>
          </a:xfrm>
          <a:ln w="28575">
            <a:solidFill>
              <a:schemeClr val="accent1"/>
            </a:solidFill>
          </a:ln>
        </p:spPr>
        <p:txBody>
          <a:bodyPr/>
          <a:lstStyle>
            <a:lvl1pPr marL="0" indent="0">
              <a:buNone/>
              <a:defRPr/>
            </a:lvl1pPr>
          </a:lstStyle>
          <a:p>
            <a:pPr lvl="0"/>
            <a:endParaRPr lang="fr-FR"/>
          </a:p>
        </p:txBody>
      </p:sp>
      <p:sp>
        <p:nvSpPr>
          <p:cNvPr id="13" name="Espace réservé du numéro de diapositive 5">
            <a:extLst>
              <a:ext uri="{FF2B5EF4-FFF2-40B4-BE49-F238E27FC236}">
                <a16:creationId xmlns:a16="http://schemas.microsoft.com/office/drawing/2014/main" id="{61A615F2-68FB-4A51-B1F2-6C976EEB395D}"/>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15" name="Image 14">
            <a:extLst>
              <a:ext uri="{FF2B5EF4-FFF2-40B4-BE49-F238E27FC236}">
                <a16:creationId xmlns:a16="http://schemas.microsoft.com/office/drawing/2014/main" id="{41B19651-9DB1-4D45-8FD6-447B04D9457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7" name="Espace réservé du numéro de diapositive 5">
            <a:extLst>
              <a:ext uri="{FF2B5EF4-FFF2-40B4-BE49-F238E27FC236}">
                <a16:creationId xmlns:a16="http://schemas.microsoft.com/office/drawing/2014/main" id="{85BF60D1-DFCC-436A-879D-90979D2F9962}"/>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18" name="Titre 1">
            <a:extLst>
              <a:ext uri="{FF2B5EF4-FFF2-40B4-BE49-F238E27FC236}">
                <a16:creationId xmlns:a16="http://schemas.microsoft.com/office/drawing/2014/main" id="{F5AEC3C5-0FC1-4A7F-8898-8B6AE83E749E}"/>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19" name="Connecteur droit 18">
            <a:extLst>
              <a:ext uri="{FF2B5EF4-FFF2-40B4-BE49-F238E27FC236}">
                <a16:creationId xmlns:a16="http://schemas.microsoft.com/office/drawing/2014/main" id="{88BC8C4C-C3FB-4D9A-B2AA-071264BC1BC1}"/>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24523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 illustrations + texte">
    <p:spTree>
      <p:nvGrpSpPr>
        <p:cNvPr id="1" name=""/>
        <p:cNvGrpSpPr/>
        <p:nvPr/>
      </p:nvGrpSpPr>
      <p:grpSpPr>
        <a:xfrm>
          <a:off x="0" y="0"/>
          <a:ext cx="0" cy="0"/>
          <a:chOff x="0" y="0"/>
          <a:chExt cx="0" cy="0"/>
        </a:xfrm>
      </p:grpSpPr>
      <p:sp>
        <p:nvSpPr>
          <p:cNvPr id="7" name="Espace réservé du texte 8">
            <a:extLst>
              <a:ext uri="{FF2B5EF4-FFF2-40B4-BE49-F238E27FC236}">
                <a16:creationId xmlns:a16="http://schemas.microsoft.com/office/drawing/2014/main" id="{F309AC12-F3D3-49EA-8665-FD588FDFEE2F}"/>
              </a:ext>
            </a:extLst>
          </p:cNvPr>
          <p:cNvSpPr>
            <a:spLocks noGrp="1"/>
          </p:cNvSpPr>
          <p:nvPr>
            <p:ph type="body" sz="quarter" idx="14"/>
          </p:nvPr>
        </p:nvSpPr>
        <p:spPr>
          <a:xfrm>
            <a:off x="838200" y="3783755"/>
            <a:ext cx="10144126" cy="1547454"/>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0" name="Espace réservé du contenu 3">
            <a:extLst>
              <a:ext uri="{FF2B5EF4-FFF2-40B4-BE49-F238E27FC236}">
                <a16:creationId xmlns:a16="http://schemas.microsoft.com/office/drawing/2014/main" id="{50C21DB2-BAB7-42CC-953F-A032559D30B4}"/>
              </a:ext>
            </a:extLst>
          </p:cNvPr>
          <p:cNvSpPr>
            <a:spLocks noGrp="1"/>
          </p:cNvSpPr>
          <p:nvPr>
            <p:ph sz="quarter" idx="18"/>
          </p:nvPr>
        </p:nvSpPr>
        <p:spPr>
          <a:xfrm>
            <a:off x="838200" y="1497756"/>
            <a:ext cx="4794250" cy="2028825"/>
          </a:xfrm>
          <a:ln w="28575">
            <a:solidFill>
              <a:schemeClr val="accent1"/>
            </a:solidFill>
          </a:ln>
        </p:spPr>
        <p:txBody>
          <a:bodyPr/>
          <a:lstStyle>
            <a:lvl1pPr marL="0" indent="0">
              <a:buNone/>
              <a:defRPr/>
            </a:lvl1pPr>
          </a:lstStyle>
          <a:p>
            <a:pPr lvl="0"/>
            <a:endParaRPr lang="fr-FR"/>
          </a:p>
        </p:txBody>
      </p:sp>
      <p:sp>
        <p:nvSpPr>
          <p:cNvPr id="14" name="Espace réservé du contenu 3">
            <a:extLst>
              <a:ext uri="{FF2B5EF4-FFF2-40B4-BE49-F238E27FC236}">
                <a16:creationId xmlns:a16="http://schemas.microsoft.com/office/drawing/2014/main" id="{730724F2-8C53-4C4B-818A-1C9D2B1C35B2}"/>
              </a:ext>
            </a:extLst>
          </p:cNvPr>
          <p:cNvSpPr>
            <a:spLocks noGrp="1"/>
          </p:cNvSpPr>
          <p:nvPr>
            <p:ph sz="quarter" idx="19"/>
          </p:nvPr>
        </p:nvSpPr>
        <p:spPr>
          <a:xfrm>
            <a:off x="6188075" y="1497756"/>
            <a:ext cx="4794250" cy="2028825"/>
          </a:xfrm>
          <a:ln w="28575">
            <a:solidFill>
              <a:schemeClr val="accent1"/>
            </a:solidFill>
          </a:ln>
        </p:spPr>
        <p:txBody>
          <a:bodyPr/>
          <a:lstStyle>
            <a:lvl1pPr marL="0" indent="0">
              <a:buNone/>
              <a:defRPr/>
            </a:lvl1pPr>
          </a:lstStyle>
          <a:p>
            <a:pPr lvl="0"/>
            <a:endParaRPr lang="fr-FR"/>
          </a:p>
        </p:txBody>
      </p:sp>
      <p:sp>
        <p:nvSpPr>
          <p:cNvPr id="13" name="Espace réservé du numéro de diapositive 5">
            <a:extLst>
              <a:ext uri="{FF2B5EF4-FFF2-40B4-BE49-F238E27FC236}">
                <a16:creationId xmlns:a16="http://schemas.microsoft.com/office/drawing/2014/main" id="{61A615F2-68FB-4A51-B1F2-6C976EEB395D}"/>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8" name="Image 7">
            <a:extLst>
              <a:ext uri="{FF2B5EF4-FFF2-40B4-BE49-F238E27FC236}">
                <a16:creationId xmlns:a16="http://schemas.microsoft.com/office/drawing/2014/main" id="{C77C6F9F-EC88-4720-92BF-B20A270426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2" name="Espace réservé du numéro de diapositive 5">
            <a:extLst>
              <a:ext uri="{FF2B5EF4-FFF2-40B4-BE49-F238E27FC236}">
                <a16:creationId xmlns:a16="http://schemas.microsoft.com/office/drawing/2014/main" id="{C8CD6DA8-EB7E-45E5-A9D5-BC2515BD643E}"/>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24060058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 illustrations + texte &amp; titre">
    <p:spTree>
      <p:nvGrpSpPr>
        <p:cNvPr id="1" name=""/>
        <p:cNvGrpSpPr/>
        <p:nvPr/>
      </p:nvGrpSpPr>
      <p:grpSpPr>
        <a:xfrm>
          <a:off x="0" y="0"/>
          <a:ext cx="0" cy="0"/>
          <a:chOff x="0" y="0"/>
          <a:chExt cx="0" cy="0"/>
        </a:xfrm>
      </p:grpSpPr>
      <p:sp>
        <p:nvSpPr>
          <p:cNvPr id="7" name="Espace réservé du texte 8">
            <a:extLst>
              <a:ext uri="{FF2B5EF4-FFF2-40B4-BE49-F238E27FC236}">
                <a16:creationId xmlns:a16="http://schemas.microsoft.com/office/drawing/2014/main" id="{F309AC12-F3D3-49EA-8665-FD588FDFEE2F}"/>
              </a:ext>
            </a:extLst>
          </p:cNvPr>
          <p:cNvSpPr>
            <a:spLocks noGrp="1"/>
          </p:cNvSpPr>
          <p:nvPr>
            <p:ph type="body" sz="quarter" idx="14"/>
          </p:nvPr>
        </p:nvSpPr>
        <p:spPr>
          <a:xfrm>
            <a:off x="838199" y="4443119"/>
            <a:ext cx="10144126" cy="1547454"/>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3" name="Espace réservé du contenu 10">
            <a:extLst>
              <a:ext uri="{FF2B5EF4-FFF2-40B4-BE49-F238E27FC236}">
                <a16:creationId xmlns:a16="http://schemas.microsoft.com/office/drawing/2014/main" id="{6BE69406-7680-4DDE-A6ED-E11CF25E0258}"/>
              </a:ext>
            </a:extLst>
          </p:cNvPr>
          <p:cNvSpPr>
            <a:spLocks noGrp="1"/>
          </p:cNvSpPr>
          <p:nvPr>
            <p:ph sz="quarter" idx="19"/>
          </p:nvPr>
        </p:nvSpPr>
        <p:spPr>
          <a:xfrm>
            <a:off x="838199" y="2157121"/>
            <a:ext cx="2819400" cy="2028825"/>
          </a:xfrm>
          <a:ln w="28575">
            <a:solidFill>
              <a:schemeClr val="accent1"/>
            </a:solidFill>
          </a:ln>
        </p:spPr>
        <p:txBody>
          <a:bodyPr/>
          <a:lstStyle>
            <a:lvl1pPr marL="0" indent="0">
              <a:buNone/>
              <a:defRPr/>
            </a:lvl1pPr>
          </a:lstStyle>
          <a:p>
            <a:pPr lvl="0"/>
            <a:endParaRPr lang="fr-FR"/>
          </a:p>
        </p:txBody>
      </p:sp>
      <p:sp>
        <p:nvSpPr>
          <p:cNvPr id="16" name="Espace réservé du contenu 10">
            <a:extLst>
              <a:ext uri="{FF2B5EF4-FFF2-40B4-BE49-F238E27FC236}">
                <a16:creationId xmlns:a16="http://schemas.microsoft.com/office/drawing/2014/main" id="{B9613A38-87E1-431E-836A-0CC7A9C4CECC}"/>
              </a:ext>
            </a:extLst>
          </p:cNvPr>
          <p:cNvSpPr>
            <a:spLocks noGrp="1"/>
          </p:cNvSpPr>
          <p:nvPr>
            <p:ph sz="quarter" idx="20"/>
          </p:nvPr>
        </p:nvSpPr>
        <p:spPr>
          <a:xfrm>
            <a:off x="4500561" y="2162152"/>
            <a:ext cx="2819400" cy="2028825"/>
          </a:xfrm>
          <a:ln w="28575">
            <a:solidFill>
              <a:schemeClr val="accent1"/>
            </a:solidFill>
          </a:ln>
        </p:spPr>
        <p:txBody>
          <a:bodyPr/>
          <a:lstStyle>
            <a:lvl1pPr marL="0" indent="0">
              <a:buNone/>
              <a:defRPr/>
            </a:lvl1pPr>
          </a:lstStyle>
          <a:p>
            <a:pPr lvl="0"/>
            <a:endParaRPr lang="fr-FR"/>
          </a:p>
        </p:txBody>
      </p:sp>
      <p:sp>
        <p:nvSpPr>
          <p:cNvPr id="17" name="Espace réservé du contenu 10">
            <a:extLst>
              <a:ext uri="{FF2B5EF4-FFF2-40B4-BE49-F238E27FC236}">
                <a16:creationId xmlns:a16="http://schemas.microsoft.com/office/drawing/2014/main" id="{795B12BE-3CC8-4F9C-B507-F492A3C36AF7}"/>
              </a:ext>
            </a:extLst>
          </p:cNvPr>
          <p:cNvSpPr>
            <a:spLocks noGrp="1"/>
          </p:cNvSpPr>
          <p:nvPr>
            <p:ph sz="quarter" idx="21"/>
          </p:nvPr>
        </p:nvSpPr>
        <p:spPr>
          <a:xfrm>
            <a:off x="8162924" y="2133068"/>
            <a:ext cx="2819400" cy="2028825"/>
          </a:xfrm>
          <a:ln w="28575">
            <a:solidFill>
              <a:schemeClr val="accent1"/>
            </a:solidFill>
          </a:ln>
        </p:spPr>
        <p:txBody>
          <a:bodyPr/>
          <a:lstStyle>
            <a:lvl1pPr marL="0" indent="0">
              <a:buNone/>
              <a:defRPr/>
            </a:lvl1pPr>
          </a:lstStyle>
          <a:p>
            <a:pPr lvl="0"/>
            <a:endParaRPr lang="fr-FR"/>
          </a:p>
        </p:txBody>
      </p:sp>
      <p:sp>
        <p:nvSpPr>
          <p:cNvPr id="14" name="Espace réservé du numéro de diapositive 5">
            <a:extLst>
              <a:ext uri="{FF2B5EF4-FFF2-40B4-BE49-F238E27FC236}">
                <a16:creationId xmlns:a16="http://schemas.microsoft.com/office/drawing/2014/main" id="{31276F4F-DFD5-4F7D-903E-C07DD5C7C2A9}"/>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15" name="Image 14">
            <a:extLst>
              <a:ext uri="{FF2B5EF4-FFF2-40B4-BE49-F238E27FC236}">
                <a16:creationId xmlns:a16="http://schemas.microsoft.com/office/drawing/2014/main" id="{36F91417-9F0E-48C5-B9FE-D45E64305EA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9" name="Espace réservé du numéro de diapositive 5">
            <a:extLst>
              <a:ext uri="{FF2B5EF4-FFF2-40B4-BE49-F238E27FC236}">
                <a16:creationId xmlns:a16="http://schemas.microsoft.com/office/drawing/2014/main" id="{648EDB7B-9544-4A8D-A9D6-FE03F5CFFD36}"/>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20" name="Titre 1">
            <a:extLst>
              <a:ext uri="{FF2B5EF4-FFF2-40B4-BE49-F238E27FC236}">
                <a16:creationId xmlns:a16="http://schemas.microsoft.com/office/drawing/2014/main" id="{1EAA1861-21FA-4B90-ABF0-45A4CD00E322}"/>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21" name="Connecteur droit 20">
            <a:extLst>
              <a:ext uri="{FF2B5EF4-FFF2-40B4-BE49-F238E27FC236}">
                <a16:creationId xmlns:a16="http://schemas.microsoft.com/office/drawing/2014/main" id="{A8E79A2D-D186-4CF6-9DE5-D70269189BF0}"/>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00774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 illustrations + texte">
    <p:spTree>
      <p:nvGrpSpPr>
        <p:cNvPr id="1" name=""/>
        <p:cNvGrpSpPr/>
        <p:nvPr/>
      </p:nvGrpSpPr>
      <p:grpSpPr>
        <a:xfrm>
          <a:off x="0" y="0"/>
          <a:ext cx="0" cy="0"/>
          <a:chOff x="0" y="0"/>
          <a:chExt cx="0" cy="0"/>
        </a:xfrm>
      </p:grpSpPr>
      <p:sp>
        <p:nvSpPr>
          <p:cNvPr id="7" name="Espace réservé du texte 8">
            <a:extLst>
              <a:ext uri="{FF2B5EF4-FFF2-40B4-BE49-F238E27FC236}">
                <a16:creationId xmlns:a16="http://schemas.microsoft.com/office/drawing/2014/main" id="{F309AC12-F3D3-49EA-8665-FD588FDFEE2F}"/>
              </a:ext>
            </a:extLst>
          </p:cNvPr>
          <p:cNvSpPr>
            <a:spLocks noGrp="1"/>
          </p:cNvSpPr>
          <p:nvPr>
            <p:ph type="body" sz="quarter" idx="14"/>
          </p:nvPr>
        </p:nvSpPr>
        <p:spPr>
          <a:xfrm>
            <a:off x="838200" y="3728043"/>
            <a:ext cx="10144126" cy="1547454"/>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3" name="Espace réservé du contenu 10">
            <a:extLst>
              <a:ext uri="{FF2B5EF4-FFF2-40B4-BE49-F238E27FC236}">
                <a16:creationId xmlns:a16="http://schemas.microsoft.com/office/drawing/2014/main" id="{6BE69406-7680-4DDE-A6ED-E11CF25E0258}"/>
              </a:ext>
            </a:extLst>
          </p:cNvPr>
          <p:cNvSpPr>
            <a:spLocks noGrp="1"/>
          </p:cNvSpPr>
          <p:nvPr>
            <p:ph sz="quarter" idx="19"/>
          </p:nvPr>
        </p:nvSpPr>
        <p:spPr>
          <a:xfrm>
            <a:off x="838200" y="1442045"/>
            <a:ext cx="2819400" cy="2028825"/>
          </a:xfrm>
          <a:ln w="28575">
            <a:solidFill>
              <a:schemeClr val="accent1"/>
            </a:solidFill>
          </a:ln>
        </p:spPr>
        <p:txBody>
          <a:bodyPr/>
          <a:lstStyle>
            <a:lvl1pPr marL="0" indent="0">
              <a:buNone/>
              <a:defRPr/>
            </a:lvl1pPr>
          </a:lstStyle>
          <a:p>
            <a:pPr lvl="0"/>
            <a:endParaRPr lang="fr-FR"/>
          </a:p>
        </p:txBody>
      </p:sp>
      <p:sp>
        <p:nvSpPr>
          <p:cNvPr id="16" name="Espace réservé du contenu 10">
            <a:extLst>
              <a:ext uri="{FF2B5EF4-FFF2-40B4-BE49-F238E27FC236}">
                <a16:creationId xmlns:a16="http://schemas.microsoft.com/office/drawing/2014/main" id="{B9613A38-87E1-431E-836A-0CC7A9C4CECC}"/>
              </a:ext>
            </a:extLst>
          </p:cNvPr>
          <p:cNvSpPr>
            <a:spLocks noGrp="1"/>
          </p:cNvSpPr>
          <p:nvPr>
            <p:ph sz="quarter" idx="20"/>
          </p:nvPr>
        </p:nvSpPr>
        <p:spPr>
          <a:xfrm>
            <a:off x="4500562" y="1447076"/>
            <a:ext cx="2819400" cy="2028825"/>
          </a:xfrm>
          <a:ln w="28575">
            <a:solidFill>
              <a:schemeClr val="accent1"/>
            </a:solidFill>
          </a:ln>
        </p:spPr>
        <p:txBody>
          <a:bodyPr/>
          <a:lstStyle>
            <a:lvl1pPr marL="0" indent="0">
              <a:buNone/>
              <a:defRPr/>
            </a:lvl1pPr>
          </a:lstStyle>
          <a:p>
            <a:pPr lvl="0"/>
            <a:endParaRPr lang="fr-FR"/>
          </a:p>
        </p:txBody>
      </p:sp>
      <p:sp>
        <p:nvSpPr>
          <p:cNvPr id="17" name="Espace réservé du contenu 10">
            <a:extLst>
              <a:ext uri="{FF2B5EF4-FFF2-40B4-BE49-F238E27FC236}">
                <a16:creationId xmlns:a16="http://schemas.microsoft.com/office/drawing/2014/main" id="{795B12BE-3CC8-4F9C-B507-F492A3C36AF7}"/>
              </a:ext>
            </a:extLst>
          </p:cNvPr>
          <p:cNvSpPr>
            <a:spLocks noGrp="1"/>
          </p:cNvSpPr>
          <p:nvPr>
            <p:ph sz="quarter" idx="21"/>
          </p:nvPr>
        </p:nvSpPr>
        <p:spPr>
          <a:xfrm>
            <a:off x="8162925" y="1417992"/>
            <a:ext cx="2819400" cy="2028825"/>
          </a:xfrm>
          <a:ln w="28575">
            <a:solidFill>
              <a:schemeClr val="accent1"/>
            </a:solidFill>
          </a:ln>
        </p:spPr>
        <p:txBody>
          <a:bodyPr/>
          <a:lstStyle>
            <a:lvl1pPr marL="0" indent="0">
              <a:buNone/>
              <a:defRPr/>
            </a:lvl1pPr>
          </a:lstStyle>
          <a:p>
            <a:pPr lvl="0"/>
            <a:endParaRPr lang="fr-FR"/>
          </a:p>
        </p:txBody>
      </p:sp>
      <p:sp>
        <p:nvSpPr>
          <p:cNvPr id="14" name="Espace réservé du numéro de diapositive 5">
            <a:extLst>
              <a:ext uri="{FF2B5EF4-FFF2-40B4-BE49-F238E27FC236}">
                <a16:creationId xmlns:a16="http://schemas.microsoft.com/office/drawing/2014/main" id="{31276F4F-DFD5-4F7D-903E-C07DD5C7C2A9}"/>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8" name="Image 7">
            <a:extLst>
              <a:ext uri="{FF2B5EF4-FFF2-40B4-BE49-F238E27FC236}">
                <a16:creationId xmlns:a16="http://schemas.microsoft.com/office/drawing/2014/main" id="{C60882B4-33B4-4584-AB1D-E2F86789AC9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0" name="Espace réservé du numéro de diapositive 5">
            <a:extLst>
              <a:ext uri="{FF2B5EF4-FFF2-40B4-BE49-F238E27FC236}">
                <a16:creationId xmlns:a16="http://schemas.microsoft.com/office/drawing/2014/main" id="{12B91861-16A9-4BB2-A007-A1F3667E420F}"/>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35847696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illustrations + texte &amp; titre">
    <p:spTree>
      <p:nvGrpSpPr>
        <p:cNvPr id="1" name=""/>
        <p:cNvGrpSpPr/>
        <p:nvPr/>
      </p:nvGrpSpPr>
      <p:grpSpPr>
        <a:xfrm>
          <a:off x="0" y="0"/>
          <a:ext cx="0" cy="0"/>
          <a:chOff x="0" y="0"/>
          <a:chExt cx="0" cy="0"/>
        </a:xfrm>
      </p:grpSpPr>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4" name="Espace réservé du texte 8">
            <a:extLst>
              <a:ext uri="{FF2B5EF4-FFF2-40B4-BE49-F238E27FC236}">
                <a16:creationId xmlns:a16="http://schemas.microsoft.com/office/drawing/2014/main" id="{EB44097D-15BD-4DC5-AF55-65FEA4ACA597}"/>
              </a:ext>
            </a:extLst>
          </p:cNvPr>
          <p:cNvSpPr>
            <a:spLocks noGrp="1"/>
          </p:cNvSpPr>
          <p:nvPr>
            <p:ph type="body" sz="quarter" idx="14"/>
          </p:nvPr>
        </p:nvSpPr>
        <p:spPr>
          <a:xfrm>
            <a:off x="4101920" y="2185217"/>
            <a:ext cx="3610334" cy="3753206"/>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5" name="Espace réservé du contenu 3">
            <a:extLst>
              <a:ext uri="{FF2B5EF4-FFF2-40B4-BE49-F238E27FC236}">
                <a16:creationId xmlns:a16="http://schemas.microsoft.com/office/drawing/2014/main" id="{7A9E5FDF-5882-4C8F-B11E-DE98C88ABCAB}"/>
              </a:ext>
            </a:extLst>
          </p:cNvPr>
          <p:cNvSpPr>
            <a:spLocks noGrp="1"/>
          </p:cNvSpPr>
          <p:nvPr>
            <p:ph sz="quarter" idx="22"/>
          </p:nvPr>
        </p:nvSpPr>
        <p:spPr>
          <a:xfrm>
            <a:off x="831850" y="2185218"/>
            <a:ext cx="3019425" cy="1724025"/>
          </a:xfrm>
          <a:ln w="28575">
            <a:solidFill>
              <a:schemeClr val="tx1"/>
            </a:solidFill>
          </a:ln>
        </p:spPr>
        <p:txBody>
          <a:bodyPr/>
          <a:lstStyle>
            <a:lvl1pPr marL="0" indent="0">
              <a:buNone/>
              <a:defRPr/>
            </a:lvl1pPr>
          </a:lstStyle>
          <a:p>
            <a:pPr lvl="0"/>
            <a:endParaRPr lang="fr-FR"/>
          </a:p>
        </p:txBody>
      </p:sp>
      <p:sp>
        <p:nvSpPr>
          <p:cNvPr id="20" name="Espace réservé du contenu 3">
            <a:extLst>
              <a:ext uri="{FF2B5EF4-FFF2-40B4-BE49-F238E27FC236}">
                <a16:creationId xmlns:a16="http://schemas.microsoft.com/office/drawing/2014/main" id="{2F8C1DB0-9DEB-4F28-894D-2A33E647C0AA}"/>
              </a:ext>
            </a:extLst>
          </p:cNvPr>
          <p:cNvSpPr>
            <a:spLocks noGrp="1"/>
          </p:cNvSpPr>
          <p:nvPr>
            <p:ph sz="quarter" idx="23"/>
          </p:nvPr>
        </p:nvSpPr>
        <p:spPr>
          <a:xfrm>
            <a:off x="831849" y="4214043"/>
            <a:ext cx="3019425" cy="1724025"/>
          </a:xfrm>
          <a:ln w="28575">
            <a:solidFill>
              <a:schemeClr val="tx1"/>
            </a:solidFill>
          </a:ln>
        </p:spPr>
        <p:txBody>
          <a:bodyPr/>
          <a:lstStyle>
            <a:lvl1pPr marL="0" indent="0">
              <a:buNone/>
              <a:defRPr/>
            </a:lvl1pPr>
          </a:lstStyle>
          <a:p>
            <a:pPr lvl="0"/>
            <a:endParaRPr lang="fr-FR"/>
          </a:p>
        </p:txBody>
      </p:sp>
      <p:sp>
        <p:nvSpPr>
          <p:cNvPr id="21" name="Espace réservé du contenu 3">
            <a:extLst>
              <a:ext uri="{FF2B5EF4-FFF2-40B4-BE49-F238E27FC236}">
                <a16:creationId xmlns:a16="http://schemas.microsoft.com/office/drawing/2014/main" id="{3391A2DC-ABA1-4743-BC94-40D7C67912CB}"/>
              </a:ext>
            </a:extLst>
          </p:cNvPr>
          <p:cNvSpPr>
            <a:spLocks noGrp="1"/>
          </p:cNvSpPr>
          <p:nvPr>
            <p:ph sz="quarter" idx="24"/>
          </p:nvPr>
        </p:nvSpPr>
        <p:spPr>
          <a:xfrm>
            <a:off x="7962900" y="2185217"/>
            <a:ext cx="3019425" cy="1724025"/>
          </a:xfrm>
          <a:ln w="28575">
            <a:solidFill>
              <a:schemeClr val="tx1"/>
            </a:solidFill>
          </a:ln>
        </p:spPr>
        <p:txBody>
          <a:bodyPr/>
          <a:lstStyle>
            <a:lvl1pPr marL="0" indent="0">
              <a:buNone/>
              <a:defRPr/>
            </a:lvl1pPr>
          </a:lstStyle>
          <a:p>
            <a:pPr lvl="0"/>
            <a:endParaRPr lang="fr-FR"/>
          </a:p>
        </p:txBody>
      </p:sp>
      <p:sp>
        <p:nvSpPr>
          <p:cNvPr id="22" name="Espace réservé du contenu 3">
            <a:extLst>
              <a:ext uri="{FF2B5EF4-FFF2-40B4-BE49-F238E27FC236}">
                <a16:creationId xmlns:a16="http://schemas.microsoft.com/office/drawing/2014/main" id="{12D9CEB8-6263-4AC4-A7B0-4E43BCC31DCF}"/>
              </a:ext>
            </a:extLst>
          </p:cNvPr>
          <p:cNvSpPr>
            <a:spLocks noGrp="1"/>
          </p:cNvSpPr>
          <p:nvPr>
            <p:ph sz="quarter" idx="25"/>
          </p:nvPr>
        </p:nvSpPr>
        <p:spPr>
          <a:xfrm>
            <a:off x="7962900" y="4214042"/>
            <a:ext cx="3019425" cy="1724025"/>
          </a:xfrm>
          <a:ln w="28575">
            <a:solidFill>
              <a:schemeClr val="tx1"/>
            </a:solidFill>
          </a:ln>
        </p:spPr>
        <p:txBody>
          <a:bodyPr/>
          <a:lstStyle>
            <a:lvl1pPr marL="0" indent="0">
              <a:buNone/>
              <a:defRPr/>
            </a:lvl1pPr>
          </a:lstStyle>
          <a:p>
            <a:pPr lvl="0"/>
            <a:endParaRPr lang="fr-FR"/>
          </a:p>
        </p:txBody>
      </p:sp>
      <p:sp>
        <p:nvSpPr>
          <p:cNvPr id="16" name="Espace réservé du numéro de diapositive 5">
            <a:extLst>
              <a:ext uri="{FF2B5EF4-FFF2-40B4-BE49-F238E27FC236}">
                <a16:creationId xmlns:a16="http://schemas.microsoft.com/office/drawing/2014/main" id="{1AE0D2CE-AA5C-4542-AF2A-C4C4FA39BB34}"/>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17" name="Image 16">
            <a:extLst>
              <a:ext uri="{FF2B5EF4-FFF2-40B4-BE49-F238E27FC236}">
                <a16:creationId xmlns:a16="http://schemas.microsoft.com/office/drawing/2014/main" id="{D87B91FC-4667-41D3-B58A-56A41F447C2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9" name="Espace réservé du numéro de diapositive 5">
            <a:extLst>
              <a:ext uri="{FF2B5EF4-FFF2-40B4-BE49-F238E27FC236}">
                <a16:creationId xmlns:a16="http://schemas.microsoft.com/office/drawing/2014/main" id="{CE4D18AB-468E-4455-A033-2D5E01D95F8E}"/>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23" name="Titre 1">
            <a:extLst>
              <a:ext uri="{FF2B5EF4-FFF2-40B4-BE49-F238E27FC236}">
                <a16:creationId xmlns:a16="http://schemas.microsoft.com/office/drawing/2014/main" id="{D4778C49-2693-4610-8021-6A0B3568A74D}"/>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24" name="Connecteur droit 23">
            <a:extLst>
              <a:ext uri="{FF2B5EF4-FFF2-40B4-BE49-F238E27FC236}">
                <a16:creationId xmlns:a16="http://schemas.microsoft.com/office/drawing/2014/main" id="{F476597D-A332-40F1-B74C-C7BB46899C6C}"/>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06029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illustrations + texte">
    <p:spTree>
      <p:nvGrpSpPr>
        <p:cNvPr id="1" name=""/>
        <p:cNvGrpSpPr/>
        <p:nvPr/>
      </p:nvGrpSpPr>
      <p:grpSpPr>
        <a:xfrm>
          <a:off x="0" y="0"/>
          <a:ext cx="0" cy="0"/>
          <a:chOff x="0" y="0"/>
          <a:chExt cx="0" cy="0"/>
        </a:xfrm>
      </p:grpSpPr>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14" name="Espace réservé du texte 8">
            <a:extLst>
              <a:ext uri="{FF2B5EF4-FFF2-40B4-BE49-F238E27FC236}">
                <a16:creationId xmlns:a16="http://schemas.microsoft.com/office/drawing/2014/main" id="{EB44097D-15BD-4DC5-AF55-65FEA4ACA597}"/>
              </a:ext>
            </a:extLst>
          </p:cNvPr>
          <p:cNvSpPr>
            <a:spLocks noGrp="1"/>
          </p:cNvSpPr>
          <p:nvPr>
            <p:ph type="body" sz="quarter" idx="14"/>
          </p:nvPr>
        </p:nvSpPr>
        <p:spPr>
          <a:xfrm>
            <a:off x="4101920" y="1606664"/>
            <a:ext cx="3610334" cy="3753206"/>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5" name="Espace réservé du contenu 3">
            <a:extLst>
              <a:ext uri="{FF2B5EF4-FFF2-40B4-BE49-F238E27FC236}">
                <a16:creationId xmlns:a16="http://schemas.microsoft.com/office/drawing/2014/main" id="{7A9E5FDF-5882-4C8F-B11E-DE98C88ABCAB}"/>
              </a:ext>
            </a:extLst>
          </p:cNvPr>
          <p:cNvSpPr>
            <a:spLocks noGrp="1"/>
          </p:cNvSpPr>
          <p:nvPr>
            <p:ph sz="quarter" idx="22"/>
          </p:nvPr>
        </p:nvSpPr>
        <p:spPr>
          <a:xfrm>
            <a:off x="831850" y="1606665"/>
            <a:ext cx="3019425" cy="1724025"/>
          </a:xfrm>
          <a:ln w="28575">
            <a:solidFill>
              <a:schemeClr val="tx1"/>
            </a:solidFill>
          </a:ln>
        </p:spPr>
        <p:txBody>
          <a:bodyPr/>
          <a:lstStyle>
            <a:lvl1pPr marL="0" indent="0">
              <a:buNone/>
              <a:defRPr/>
            </a:lvl1pPr>
          </a:lstStyle>
          <a:p>
            <a:pPr lvl="0"/>
            <a:endParaRPr lang="fr-FR"/>
          </a:p>
        </p:txBody>
      </p:sp>
      <p:sp>
        <p:nvSpPr>
          <p:cNvPr id="20" name="Espace réservé du contenu 3">
            <a:extLst>
              <a:ext uri="{FF2B5EF4-FFF2-40B4-BE49-F238E27FC236}">
                <a16:creationId xmlns:a16="http://schemas.microsoft.com/office/drawing/2014/main" id="{2F8C1DB0-9DEB-4F28-894D-2A33E647C0AA}"/>
              </a:ext>
            </a:extLst>
          </p:cNvPr>
          <p:cNvSpPr>
            <a:spLocks noGrp="1"/>
          </p:cNvSpPr>
          <p:nvPr>
            <p:ph sz="quarter" idx="23"/>
          </p:nvPr>
        </p:nvSpPr>
        <p:spPr>
          <a:xfrm>
            <a:off x="831849" y="3635490"/>
            <a:ext cx="3019425" cy="1724025"/>
          </a:xfrm>
          <a:ln w="28575">
            <a:solidFill>
              <a:schemeClr val="tx1"/>
            </a:solidFill>
          </a:ln>
        </p:spPr>
        <p:txBody>
          <a:bodyPr/>
          <a:lstStyle>
            <a:lvl1pPr marL="0" indent="0">
              <a:buNone/>
              <a:defRPr/>
            </a:lvl1pPr>
          </a:lstStyle>
          <a:p>
            <a:pPr lvl="0"/>
            <a:endParaRPr lang="fr-FR"/>
          </a:p>
        </p:txBody>
      </p:sp>
      <p:sp>
        <p:nvSpPr>
          <p:cNvPr id="21" name="Espace réservé du contenu 3">
            <a:extLst>
              <a:ext uri="{FF2B5EF4-FFF2-40B4-BE49-F238E27FC236}">
                <a16:creationId xmlns:a16="http://schemas.microsoft.com/office/drawing/2014/main" id="{3391A2DC-ABA1-4743-BC94-40D7C67912CB}"/>
              </a:ext>
            </a:extLst>
          </p:cNvPr>
          <p:cNvSpPr>
            <a:spLocks noGrp="1"/>
          </p:cNvSpPr>
          <p:nvPr>
            <p:ph sz="quarter" idx="24"/>
          </p:nvPr>
        </p:nvSpPr>
        <p:spPr>
          <a:xfrm>
            <a:off x="7962900" y="1606664"/>
            <a:ext cx="3019425" cy="1724025"/>
          </a:xfrm>
          <a:ln w="28575">
            <a:solidFill>
              <a:schemeClr val="tx1"/>
            </a:solidFill>
          </a:ln>
        </p:spPr>
        <p:txBody>
          <a:bodyPr/>
          <a:lstStyle>
            <a:lvl1pPr marL="0" indent="0">
              <a:buNone/>
              <a:defRPr/>
            </a:lvl1pPr>
          </a:lstStyle>
          <a:p>
            <a:pPr lvl="0"/>
            <a:endParaRPr lang="fr-FR"/>
          </a:p>
        </p:txBody>
      </p:sp>
      <p:sp>
        <p:nvSpPr>
          <p:cNvPr id="22" name="Espace réservé du contenu 3">
            <a:extLst>
              <a:ext uri="{FF2B5EF4-FFF2-40B4-BE49-F238E27FC236}">
                <a16:creationId xmlns:a16="http://schemas.microsoft.com/office/drawing/2014/main" id="{12D9CEB8-6263-4AC4-A7B0-4E43BCC31DCF}"/>
              </a:ext>
            </a:extLst>
          </p:cNvPr>
          <p:cNvSpPr>
            <a:spLocks noGrp="1"/>
          </p:cNvSpPr>
          <p:nvPr>
            <p:ph sz="quarter" idx="25"/>
          </p:nvPr>
        </p:nvSpPr>
        <p:spPr>
          <a:xfrm>
            <a:off x="7962900" y="3635489"/>
            <a:ext cx="3019425" cy="1724025"/>
          </a:xfrm>
          <a:ln w="28575">
            <a:solidFill>
              <a:schemeClr val="tx1"/>
            </a:solidFill>
          </a:ln>
        </p:spPr>
        <p:txBody>
          <a:bodyPr/>
          <a:lstStyle>
            <a:lvl1pPr marL="0" indent="0">
              <a:buNone/>
              <a:defRPr/>
            </a:lvl1pPr>
          </a:lstStyle>
          <a:p>
            <a:pPr lvl="0"/>
            <a:endParaRPr lang="fr-FR"/>
          </a:p>
        </p:txBody>
      </p:sp>
      <p:sp>
        <p:nvSpPr>
          <p:cNvPr id="16" name="Espace réservé du numéro de diapositive 5">
            <a:extLst>
              <a:ext uri="{FF2B5EF4-FFF2-40B4-BE49-F238E27FC236}">
                <a16:creationId xmlns:a16="http://schemas.microsoft.com/office/drawing/2014/main" id="{1AE0D2CE-AA5C-4542-AF2A-C4C4FA39BB34}"/>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9" name="Image 8">
            <a:extLst>
              <a:ext uri="{FF2B5EF4-FFF2-40B4-BE49-F238E27FC236}">
                <a16:creationId xmlns:a16="http://schemas.microsoft.com/office/drawing/2014/main" id="{D361E56E-2B30-43AD-926E-1808BA77850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12" name="Espace réservé du numéro de diapositive 5">
            <a:extLst>
              <a:ext uri="{FF2B5EF4-FFF2-40B4-BE49-F238E27FC236}">
                <a16:creationId xmlns:a16="http://schemas.microsoft.com/office/drawing/2014/main" id="{965595B6-ED6D-4C86-8B48-417583EDC11B}"/>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346129821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0 illustrations + texte &amp; titre">
    <p:spTree>
      <p:nvGrpSpPr>
        <p:cNvPr id="1" name=""/>
        <p:cNvGrpSpPr/>
        <p:nvPr/>
      </p:nvGrpSpPr>
      <p:grpSpPr>
        <a:xfrm>
          <a:off x="0" y="0"/>
          <a:ext cx="0" cy="0"/>
          <a:chOff x="0" y="0"/>
          <a:chExt cx="0" cy="0"/>
        </a:xfrm>
      </p:grpSpPr>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5" name="Espace réservé du texte 4">
            <a:extLst>
              <a:ext uri="{FF2B5EF4-FFF2-40B4-BE49-F238E27FC236}">
                <a16:creationId xmlns:a16="http://schemas.microsoft.com/office/drawing/2014/main" id="{84C7E3BA-54D9-4B15-B01F-1BC21D8DCC9C}"/>
              </a:ext>
            </a:extLst>
          </p:cNvPr>
          <p:cNvSpPr>
            <a:spLocks noGrp="1"/>
          </p:cNvSpPr>
          <p:nvPr>
            <p:ph type="body" sz="quarter" idx="26"/>
          </p:nvPr>
        </p:nvSpPr>
        <p:spPr>
          <a:xfrm>
            <a:off x="507525" y="5225631"/>
            <a:ext cx="10139362" cy="1120775"/>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7" name="Espace réservé du contenu 7">
            <a:extLst>
              <a:ext uri="{FF2B5EF4-FFF2-40B4-BE49-F238E27FC236}">
                <a16:creationId xmlns:a16="http://schemas.microsoft.com/office/drawing/2014/main" id="{96339926-6609-4413-A1A1-5EF928AD81D8}"/>
              </a:ext>
            </a:extLst>
          </p:cNvPr>
          <p:cNvSpPr>
            <a:spLocks noGrp="1"/>
          </p:cNvSpPr>
          <p:nvPr>
            <p:ph sz="quarter" idx="27"/>
          </p:nvPr>
        </p:nvSpPr>
        <p:spPr>
          <a:xfrm>
            <a:off x="507525" y="2235877"/>
            <a:ext cx="2124075" cy="1212850"/>
          </a:xfrm>
          <a:ln w="28575">
            <a:solidFill>
              <a:schemeClr val="accent1"/>
            </a:solidFill>
          </a:ln>
        </p:spPr>
        <p:txBody>
          <a:bodyPr/>
          <a:lstStyle>
            <a:lvl1pPr marL="0" indent="0">
              <a:buNone/>
              <a:defRPr/>
            </a:lvl1pPr>
          </a:lstStyle>
          <a:p>
            <a:pPr lvl="0"/>
            <a:endParaRPr lang="fr-FR"/>
          </a:p>
        </p:txBody>
      </p:sp>
      <p:sp>
        <p:nvSpPr>
          <p:cNvPr id="18" name="Espace réservé du contenu 7">
            <a:extLst>
              <a:ext uri="{FF2B5EF4-FFF2-40B4-BE49-F238E27FC236}">
                <a16:creationId xmlns:a16="http://schemas.microsoft.com/office/drawing/2014/main" id="{E7DE4277-8E6B-4F4A-ABE9-BA6C3665A8DB}"/>
              </a:ext>
            </a:extLst>
          </p:cNvPr>
          <p:cNvSpPr>
            <a:spLocks noGrp="1"/>
          </p:cNvSpPr>
          <p:nvPr>
            <p:ph sz="quarter" idx="28"/>
          </p:nvPr>
        </p:nvSpPr>
        <p:spPr>
          <a:xfrm>
            <a:off x="2831626" y="2237734"/>
            <a:ext cx="2124075" cy="1212850"/>
          </a:xfrm>
          <a:ln w="28575">
            <a:solidFill>
              <a:schemeClr val="accent1"/>
            </a:solidFill>
          </a:ln>
        </p:spPr>
        <p:txBody>
          <a:bodyPr/>
          <a:lstStyle>
            <a:lvl1pPr marL="0" indent="0">
              <a:buNone/>
              <a:defRPr/>
            </a:lvl1pPr>
          </a:lstStyle>
          <a:p>
            <a:pPr lvl="0"/>
            <a:endParaRPr lang="fr-FR"/>
          </a:p>
        </p:txBody>
      </p:sp>
      <p:sp>
        <p:nvSpPr>
          <p:cNvPr id="19" name="Espace réservé du contenu 7">
            <a:extLst>
              <a:ext uri="{FF2B5EF4-FFF2-40B4-BE49-F238E27FC236}">
                <a16:creationId xmlns:a16="http://schemas.microsoft.com/office/drawing/2014/main" id="{AFBFACF9-D139-40AC-943B-B6CDA2D590AD}"/>
              </a:ext>
            </a:extLst>
          </p:cNvPr>
          <p:cNvSpPr>
            <a:spLocks noGrp="1"/>
          </p:cNvSpPr>
          <p:nvPr>
            <p:ph sz="quarter" idx="29"/>
          </p:nvPr>
        </p:nvSpPr>
        <p:spPr>
          <a:xfrm>
            <a:off x="5155726" y="2235877"/>
            <a:ext cx="2124075" cy="1212850"/>
          </a:xfrm>
          <a:ln w="28575">
            <a:solidFill>
              <a:schemeClr val="accent1"/>
            </a:solidFill>
          </a:ln>
        </p:spPr>
        <p:txBody>
          <a:bodyPr/>
          <a:lstStyle>
            <a:lvl1pPr marL="0" indent="0">
              <a:buNone/>
              <a:defRPr/>
            </a:lvl1pPr>
          </a:lstStyle>
          <a:p>
            <a:pPr lvl="0"/>
            <a:endParaRPr lang="fr-FR"/>
          </a:p>
        </p:txBody>
      </p:sp>
      <p:sp>
        <p:nvSpPr>
          <p:cNvPr id="28" name="Espace réservé du contenu 7">
            <a:extLst>
              <a:ext uri="{FF2B5EF4-FFF2-40B4-BE49-F238E27FC236}">
                <a16:creationId xmlns:a16="http://schemas.microsoft.com/office/drawing/2014/main" id="{3C60DF4C-F10C-4D5B-B822-7007D105FAD9}"/>
              </a:ext>
            </a:extLst>
          </p:cNvPr>
          <p:cNvSpPr>
            <a:spLocks noGrp="1"/>
          </p:cNvSpPr>
          <p:nvPr>
            <p:ph sz="quarter" idx="30"/>
          </p:nvPr>
        </p:nvSpPr>
        <p:spPr>
          <a:xfrm>
            <a:off x="7479826" y="2240125"/>
            <a:ext cx="2124075" cy="1212850"/>
          </a:xfrm>
          <a:ln w="28575">
            <a:solidFill>
              <a:schemeClr val="accent1"/>
            </a:solidFill>
          </a:ln>
        </p:spPr>
        <p:txBody>
          <a:bodyPr/>
          <a:lstStyle>
            <a:lvl1pPr marL="0" indent="0">
              <a:buNone/>
              <a:defRPr/>
            </a:lvl1pPr>
          </a:lstStyle>
          <a:p>
            <a:pPr lvl="0"/>
            <a:endParaRPr lang="fr-FR"/>
          </a:p>
        </p:txBody>
      </p:sp>
      <p:sp>
        <p:nvSpPr>
          <p:cNvPr id="29" name="Espace réservé du contenu 7">
            <a:extLst>
              <a:ext uri="{FF2B5EF4-FFF2-40B4-BE49-F238E27FC236}">
                <a16:creationId xmlns:a16="http://schemas.microsoft.com/office/drawing/2014/main" id="{F165D8CE-E126-45B6-9CA3-4A97A90A6BBD}"/>
              </a:ext>
            </a:extLst>
          </p:cNvPr>
          <p:cNvSpPr>
            <a:spLocks noGrp="1"/>
          </p:cNvSpPr>
          <p:nvPr>
            <p:ph sz="quarter" idx="31"/>
          </p:nvPr>
        </p:nvSpPr>
        <p:spPr>
          <a:xfrm>
            <a:off x="9803925" y="2235877"/>
            <a:ext cx="2124075" cy="1212850"/>
          </a:xfrm>
          <a:ln w="28575">
            <a:solidFill>
              <a:schemeClr val="accent1"/>
            </a:solidFill>
          </a:ln>
        </p:spPr>
        <p:txBody>
          <a:bodyPr/>
          <a:lstStyle>
            <a:lvl1pPr marL="0" indent="0">
              <a:buNone/>
              <a:defRPr/>
            </a:lvl1pPr>
          </a:lstStyle>
          <a:p>
            <a:pPr lvl="0"/>
            <a:endParaRPr lang="fr-FR"/>
          </a:p>
        </p:txBody>
      </p:sp>
      <p:sp>
        <p:nvSpPr>
          <p:cNvPr id="30" name="Espace réservé du contenu 7">
            <a:extLst>
              <a:ext uri="{FF2B5EF4-FFF2-40B4-BE49-F238E27FC236}">
                <a16:creationId xmlns:a16="http://schemas.microsoft.com/office/drawing/2014/main" id="{0F828BFE-FACA-4F0F-98B6-4F1F60549CEE}"/>
              </a:ext>
            </a:extLst>
          </p:cNvPr>
          <p:cNvSpPr>
            <a:spLocks noGrp="1"/>
          </p:cNvSpPr>
          <p:nvPr>
            <p:ph sz="quarter" idx="32"/>
          </p:nvPr>
        </p:nvSpPr>
        <p:spPr>
          <a:xfrm>
            <a:off x="507525" y="3642504"/>
            <a:ext cx="2124075" cy="1212850"/>
          </a:xfrm>
          <a:ln w="28575">
            <a:solidFill>
              <a:schemeClr val="accent1"/>
            </a:solidFill>
          </a:ln>
        </p:spPr>
        <p:txBody>
          <a:bodyPr/>
          <a:lstStyle>
            <a:lvl1pPr marL="0" indent="0">
              <a:buNone/>
              <a:defRPr/>
            </a:lvl1pPr>
          </a:lstStyle>
          <a:p>
            <a:pPr lvl="0"/>
            <a:endParaRPr lang="fr-FR"/>
          </a:p>
        </p:txBody>
      </p:sp>
      <p:sp>
        <p:nvSpPr>
          <p:cNvPr id="31" name="Espace réservé du contenu 7">
            <a:extLst>
              <a:ext uri="{FF2B5EF4-FFF2-40B4-BE49-F238E27FC236}">
                <a16:creationId xmlns:a16="http://schemas.microsoft.com/office/drawing/2014/main" id="{7860A0F3-4A20-484D-81B2-612F87DD5033}"/>
              </a:ext>
            </a:extLst>
          </p:cNvPr>
          <p:cNvSpPr>
            <a:spLocks noGrp="1"/>
          </p:cNvSpPr>
          <p:nvPr>
            <p:ph sz="quarter" idx="33"/>
          </p:nvPr>
        </p:nvSpPr>
        <p:spPr>
          <a:xfrm>
            <a:off x="2831625" y="3642504"/>
            <a:ext cx="2124075" cy="1212850"/>
          </a:xfrm>
          <a:ln w="28575">
            <a:solidFill>
              <a:schemeClr val="accent1"/>
            </a:solidFill>
          </a:ln>
        </p:spPr>
        <p:txBody>
          <a:bodyPr/>
          <a:lstStyle>
            <a:lvl1pPr marL="0" indent="0">
              <a:buNone/>
              <a:defRPr/>
            </a:lvl1pPr>
          </a:lstStyle>
          <a:p>
            <a:pPr lvl="0"/>
            <a:endParaRPr lang="fr-FR"/>
          </a:p>
        </p:txBody>
      </p:sp>
      <p:sp>
        <p:nvSpPr>
          <p:cNvPr id="32" name="Espace réservé du contenu 7">
            <a:extLst>
              <a:ext uri="{FF2B5EF4-FFF2-40B4-BE49-F238E27FC236}">
                <a16:creationId xmlns:a16="http://schemas.microsoft.com/office/drawing/2014/main" id="{7B6E9494-FC7E-4857-B63D-2B467A5F8AD7}"/>
              </a:ext>
            </a:extLst>
          </p:cNvPr>
          <p:cNvSpPr>
            <a:spLocks noGrp="1"/>
          </p:cNvSpPr>
          <p:nvPr>
            <p:ph sz="quarter" idx="34"/>
          </p:nvPr>
        </p:nvSpPr>
        <p:spPr>
          <a:xfrm>
            <a:off x="5155725" y="3669778"/>
            <a:ext cx="2124075" cy="1212850"/>
          </a:xfrm>
          <a:ln w="28575">
            <a:solidFill>
              <a:schemeClr val="accent1"/>
            </a:solidFill>
          </a:ln>
        </p:spPr>
        <p:txBody>
          <a:bodyPr/>
          <a:lstStyle>
            <a:lvl1pPr marL="0" indent="0">
              <a:buNone/>
              <a:defRPr/>
            </a:lvl1pPr>
          </a:lstStyle>
          <a:p>
            <a:pPr lvl="0"/>
            <a:endParaRPr lang="fr-FR"/>
          </a:p>
        </p:txBody>
      </p:sp>
      <p:sp>
        <p:nvSpPr>
          <p:cNvPr id="33" name="Espace réservé du contenu 7">
            <a:extLst>
              <a:ext uri="{FF2B5EF4-FFF2-40B4-BE49-F238E27FC236}">
                <a16:creationId xmlns:a16="http://schemas.microsoft.com/office/drawing/2014/main" id="{D4A0CE35-4DE7-4599-896C-7342974A3C3D}"/>
              </a:ext>
            </a:extLst>
          </p:cNvPr>
          <p:cNvSpPr>
            <a:spLocks noGrp="1"/>
          </p:cNvSpPr>
          <p:nvPr>
            <p:ph sz="quarter" idx="35"/>
          </p:nvPr>
        </p:nvSpPr>
        <p:spPr>
          <a:xfrm>
            <a:off x="7479825" y="3669778"/>
            <a:ext cx="2124075" cy="1212850"/>
          </a:xfrm>
          <a:ln w="28575">
            <a:solidFill>
              <a:schemeClr val="accent1"/>
            </a:solidFill>
          </a:ln>
        </p:spPr>
        <p:txBody>
          <a:bodyPr/>
          <a:lstStyle>
            <a:lvl1pPr marL="0" indent="0">
              <a:buNone/>
              <a:defRPr/>
            </a:lvl1pPr>
          </a:lstStyle>
          <a:p>
            <a:pPr lvl="0"/>
            <a:endParaRPr lang="fr-FR"/>
          </a:p>
        </p:txBody>
      </p:sp>
      <p:sp>
        <p:nvSpPr>
          <p:cNvPr id="34" name="Espace réservé du contenu 7">
            <a:extLst>
              <a:ext uri="{FF2B5EF4-FFF2-40B4-BE49-F238E27FC236}">
                <a16:creationId xmlns:a16="http://schemas.microsoft.com/office/drawing/2014/main" id="{BDBBFE3B-4CCF-47C6-8BDC-C6056B2BE17C}"/>
              </a:ext>
            </a:extLst>
          </p:cNvPr>
          <p:cNvSpPr>
            <a:spLocks noGrp="1"/>
          </p:cNvSpPr>
          <p:nvPr>
            <p:ph sz="quarter" idx="36"/>
          </p:nvPr>
        </p:nvSpPr>
        <p:spPr>
          <a:xfrm>
            <a:off x="9803924" y="3642504"/>
            <a:ext cx="2124075" cy="1212850"/>
          </a:xfrm>
          <a:ln w="28575">
            <a:solidFill>
              <a:schemeClr val="accent1"/>
            </a:solidFill>
          </a:ln>
        </p:spPr>
        <p:txBody>
          <a:bodyPr/>
          <a:lstStyle>
            <a:lvl1pPr marL="0" indent="0">
              <a:buNone/>
              <a:defRPr/>
            </a:lvl1pPr>
          </a:lstStyle>
          <a:p>
            <a:pPr lvl="0"/>
            <a:endParaRPr lang="fr-FR"/>
          </a:p>
        </p:txBody>
      </p:sp>
      <p:sp>
        <p:nvSpPr>
          <p:cNvPr id="21" name="Espace réservé du numéro de diapositive 5">
            <a:extLst>
              <a:ext uri="{FF2B5EF4-FFF2-40B4-BE49-F238E27FC236}">
                <a16:creationId xmlns:a16="http://schemas.microsoft.com/office/drawing/2014/main" id="{08A7C8D0-2E56-44AC-AC78-A3AC6FE5D03C}"/>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22" name="Image 21">
            <a:extLst>
              <a:ext uri="{FF2B5EF4-FFF2-40B4-BE49-F238E27FC236}">
                <a16:creationId xmlns:a16="http://schemas.microsoft.com/office/drawing/2014/main" id="{9EFEBFDD-C17F-482D-8E7C-0320AFCF959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24" name="Espace réservé du numéro de diapositive 5">
            <a:extLst>
              <a:ext uri="{FF2B5EF4-FFF2-40B4-BE49-F238E27FC236}">
                <a16:creationId xmlns:a16="http://schemas.microsoft.com/office/drawing/2014/main" id="{0C8A122E-9D1A-4A76-9CCB-34694B66A311}"/>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
        <p:nvSpPr>
          <p:cNvPr id="25" name="Titre 1">
            <a:extLst>
              <a:ext uri="{FF2B5EF4-FFF2-40B4-BE49-F238E27FC236}">
                <a16:creationId xmlns:a16="http://schemas.microsoft.com/office/drawing/2014/main" id="{2EFADCCD-A4E2-4B41-8BB1-D528CBD11528}"/>
              </a:ext>
            </a:extLst>
          </p:cNvPr>
          <p:cNvSpPr>
            <a:spLocks noGrp="1"/>
          </p:cNvSpPr>
          <p:nvPr>
            <p:ph type="title" hasCustomPrompt="1"/>
          </p:nvPr>
        </p:nvSpPr>
        <p:spPr>
          <a:xfrm>
            <a:off x="804862" y="868767"/>
            <a:ext cx="10150475" cy="762000"/>
          </a:xfrm>
        </p:spPr>
        <p:txBody>
          <a:bodyPr anchor="b">
            <a:normAutofit/>
          </a:bodyPr>
          <a:lstStyle>
            <a:lvl1pPr algn="l">
              <a:defRPr sz="4000"/>
            </a:lvl1pPr>
          </a:lstStyle>
          <a:p>
            <a:r>
              <a:rPr lang="fr-FR"/>
              <a:t>Modifiez le titre</a:t>
            </a:r>
          </a:p>
        </p:txBody>
      </p:sp>
      <p:cxnSp>
        <p:nvCxnSpPr>
          <p:cNvPr id="26" name="Connecteur droit 25">
            <a:extLst>
              <a:ext uri="{FF2B5EF4-FFF2-40B4-BE49-F238E27FC236}">
                <a16:creationId xmlns:a16="http://schemas.microsoft.com/office/drawing/2014/main" id="{12B22958-B597-4E1B-8056-6BF687412E8A}"/>
              </a:ext>
            </a:extLst>
          </p:cNvPr>
          <p:cNvCxnSpPr>
            <a:cxnSpLocks/>
          </p:cNvCxnSpPr>
          <p:nvPr userDrawn="1"/>
        </p:nvCxnSpPr>
        <p:spPr>
          <a:xfrm>
            <a:off x="911225" y="1643696"/>
            <a:ext cx="720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18435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0 illustrations + texte">
    <p:spTree>
      <p:nvGrpSpPr>
        <p:cNvPr id="1" name=""/>
        <p:cNvGrpSpPr/>
        <p:nvPr/>
      </p:nvGrpSpPr>
      <p:grpSpPr>
        <a:xfrm>
          <a:off x="0" y="0"/>
          <a:ext cx="0" cy="0"/>
          <a:chOff x="0" y="0"/>
          <a:chExt cx="0" cy="0"/>
        </a:xfrm>
      </p:grpSpPr>
      <p:sp>
        <p:nvSpPr>
          <p:cNvPr id="11" name="Espace réservé du texte 2">
            <a:extLst>
              <a:ext uri="{FF2B5EF4-FFF2-40B4-BE49-F238E27FC236}">
                <a16:creationId xmlns:a16="http://schemas.microsoft.com/office/drawing/2014/main" id="{93B7423F-E2D5-4F83-8551-5AC5E02A1D2E}"/>
              </a:ext>
            </a:extLst>
          </p:cNvPr>
          <p:cNvSpPr>
            <a:spLocks noGrp="1"/>
          </p:cNvSpPr>
          <p:nvPr>
            <p:ph type="body" idx="13" hasCustomPrompt="1"/>
          </p:nvPr>
        </p:nvSpPr>
        <p:spPr>
          <a:xfrm>
            <a:off x="8232775" y="379710"/>
            <a:ext cx="2749550" cy="396578"/>
          </a:xfrm>
        </p:spPr>
        <p:txBody>
          <a:bodyPr/>
          <a:lstStyle>
            <a:lvl1pPr marL="0" indent="0" algn="r">
              <a:buFont typeface="Arial" panose="020B0604020202020204" pitchFamily="34" charset="0"/>
              <a:buNone/>
              <a:defRPr sz="1400" i="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 titre de section</a:t>
            </a:r>
          </a:p>
          <a:p>
            <a:pPr lvl="0"/>
            <a:endParaRPr lang="fr-FR"/>
          </a:p>
          <a:p>
            <a:pPr lvl="0"/>
            <a:endParaRPr lang="fr-FR"/>
          </a:p>
        </p:txBody>
      </p:sp>
      <p:sp>
        <p:nvSpPr>
          <p:cNvPr id="5" name="Espace réservé du texte 4">
            <a:extLst>
              <a:ext uri="{FF2B5EF4-FFF2-40B4-BE49-F238E27FC236}">
                <a16:creationId xmlns:a16="http://schemas.microsoft.com/office/drawing/2014/main" id="{84C7E3BA-54D9-4B15-B01F-1BC21D8DCC9C}"/>
              </a:ext>
            </a:extLst>
          </p:cNvPr>
          <p:cNvSpPr>
            <a:spLocks noGrp="1"/>
          </p:cNvSpPr>
          <p:nvPr>
            <p:ph type="body" sz="quarter" idx="26"/>
          </p:nvPr>
        </p:nvSpPr>
        <p:spPr>
          <a:xfrm>
            <a:off x="442913" y="4510911"/>
            <a:ext cx="10139362" cy="1120775"/>
          </a:xfrm>
        </p:spPr>
        <p:txBody>
          <a:bodyPr/>
          <a:lstStyle>
            <a:lvl1pPr marL="0" indent="0">
              <a:buNone/>
              <a:defRPr/>
            </a:lvl1pPr>
          </a:lstStyle>
          <a:p>
            <a:pPr lvl="0"/>
            <a:r>
              <a:rPr lang="fr-FR"/>
              <a:t>Modifier les styles du texte du masque</a:t>
            </a:r>
          </a:p>
          <a:p>
            <a:pPr lvl="1"/>
            <a:r>
              <a:rPr lang="fr-FR"/>
              <a:t>Deuxième niveau</a:t>
            </a:r>
          </a:p>
          <a:p>
            <a:pPr lvl="2"/>
            <a:r>
              <a:rPr lang="fr-FR"/>
              <a:t>Troisième niveau</a:t>
            </a:r>
          </a:p>
        </p:txBody>
      </p:sp>
      <p:sp>
        <p:nvSpPr>
          <p:cNvPr id="17" name="Espace réservé du contenu 7">
            <a:extLst>
              <a:ext uri="{FF2B5EF4-FFF2-40B4-BE49-F238E27FC236}">
                <a16:creationId xmlns:a16="http://schemas.microsoft.com/office/drawing/2014/main" id="{96339926-6609-4413-A1A1-5EF928AD81D8}"/>
              </a:ext>
            </a:extLst>
          </p:cNvPr>
          <p:cNvSpPr>
            <a:spLocks noGrp="1"/>
          </p:cNvSpPr>
          <p:nvPr>
            <p:ph sz="quarter" idx="27"/>
          </p:nvPr>
        </p:nvSpPr>
        <p:spPr>
          <a:xfrm>
            <a:off x="442913" y="1521157"/>
            <a:ext cx="2124075" cy="1212850"/>
          </a:xfrm>
          <a:ln w="28575">
            <a:solidFill>
              <a:schemeClr val="accent1"/>
            </a:solidFill>
          </a:ln>
        </p:spPr>
        <p:txBody>
          <a:bodyPr/>
          <a:lstStyle>
            <a:lvl1pPr marL="0" indent="0">
              <a:buNone/>
              <a:defRPr/>
            </a:lvl1pPr>
          </a:lstStyle>
          <a:p>
            <a:pPr lvl="0"/>
            <a:endParaRPr lang="fr-FR"/>
          </a:p>
        </p:txBody>
      </p:sp>
      <p:sp>
        <p:nvSpPr>
          <p:cNvPr id="18" name="Espace réservé du contenu 7">
            <a:extLst>
              <a:ext uri="{FF2B5EF4-FFF2-40B4-BE49-F238E27FC236}">
                <a16:creationId xmlns:a16="http://schemas.microsoft.com/office/drawing/2014/main" id="{E7DE4277-8E6B-4F4A-ABE9-BA6C3665A8DB}"/>
              </a:ext>
            </a:extLst>
          </p:cNvPr>
          <p:cNvSpPr>
            <a:spLocks noGrp="1"/>
          </p:cNvSpPr>
          <p:nvPr>
            <p:ph sz="quarter" idx="28"/>
          </p:nvPr>
        </p:nvSpPr>
        <p:spPr>
          <a:xfrm>
            <a:off x="2767014" y="1523014"/>
            <a:ext cx="2124075" cy="1212850"/>
          </a:xfrm>
          <a:ln w="28575">
            <a:solidFill>
              <a:schemeClr val="accent1"/>
            </a:solidFill>
          </a:ln>
        </p:spPr>
        <p:txBody>
          <a:bodyPr/>
          <a:lstStyle>
            <a:lvl1pPr marL="0" indent="0">
              <a:buNone/>
              <a:defRPr/>
            </a:lvl1pPr>
          </a:lstStyle>
          <a:p>
            <a:pPr lvl="0"/>
            <a:endParaRPr lang="fr-FR"/>
          </a:p>
        </p:txBody>
      </p:sp>
      <p:sp>
        <p:nvSpPr>
          <p:cNvPr id="19" name="Espace réservé du contenu 7">
            <a:extLst>
              <a:ext uri="{FF2B5EF4-FFF2-40B4-BE49-F238E27FC236}">
                <a16:creationId xmlns:a16="http://schemas.microsoft.com/office/drawing/2014/main" id="{AFBFACF9-D139-40AC-943B-B6CDA2D590AD}"/>
              </a:ext>
            </a:extLst>
          </p:cNvPr>
          <p:cNvSpPr>
            <a:spLocks noGrp="1"/>
          </p:cNvSpPr>
          <p:nvPr>
            <p:ph sz="quarter" idx="29"/>
          </p:nvPr>
        </p:nvSpPr>
        <p:spPr>
          <a:xfrm>
            <a:off x="5091114" y="1521157"/>
            <a:ext cx="2124075" cy="1212850"/>
          </a:xfrm>
          <a:ln w="28575">
            <a:solidFill>
              <a:schemeClr val="accent1"/>
            </a:solidFill>
          </a:ln>
        </p:spPr>
        <p:txBody>
          <a:bodyPr/>
          <a:lstStyle>
            <a:lvl1pPr marL="0" indent="0">
              <a:buNone/>
              <a:defRPr/>
            </a:lvl1pPr>
          </a:lstStyle>
          <a:p>
            <a:pPr lvl="0"/>
            <a:endParaRPr lang="fr-FR"/>
          </a:p>
        </p:txBody>
      </p:sp>
      <p:sp>
        <p:nvSpPr>
          <p:cNvPr id="28" name="Espace réservé du contenu 7">
            <a:extLst>
              <a:ext uri="{FF2B5EF4-FFF2-40B4-BE49-F238E27FC236}">
                <a16:creationId xmlns:a16="http://schemas.microsoft.com/office/drawing/2014/main" id="{3C60DF4C-F10C-4D5B-B822-7007D105FAD9}"/>
              </a:ext>
            </a:extLst>
          </p:cNvPr>
          <p:cNvSpPr>
            <a:spLocks noGrp="1"/>
          </p:cNvSpPr>
          <p:nvPr>
            <p:ph sz="quarter" idx="30"/>
          </p:nvPr>
        </p:nvSpPr>
        <p:spPr>
          <a:xfrm>
            <a:off x="7415214" y="1525405"/>
            <a:ext cx="2124075" cy="1212850"/>
          </a:xfrm>
          <a:ln w="28575">
            <a:solidFill>
              <a:schemeClr val="accent1"/>
            </a:solidFill>
          </a:ln>
        </p:spPr>
        <p:txBody>
          <a:bodyPr/>
          <a:lstStyle>
            <a:lvl1pPr marL="0" indent="0">
              <a:buNone/>
              <a:defRPr/>
            </a:lvl1pPr>
          </a:lstStyle>
          <a:p>
            <a:pPr lvl="0"/>
            <a:endParaRPr lang="fr-FR"/>
          </a:p>
        </p:txBody>
      </p:sp>
      <p:sp>
        <p:nvSpPr>
          <p:cNvPr id="29" name="Espace réservé du contenu 7">
            <a:extLst>
              <a:ext uri="{FF2B5EF4-FFF2-40B4-BE49-F238E27FC236}">
                <a16:creationId xmlns:a16="http://schemas.microsoft.com/office/drawing/2014/main" id="{F165D8CE-E126-45B6-9CA3-4A97A90A6BBD}"/>
              </a:ext>
            </a:extLst>
          </p:cNvPr>
          <p:cNvSpPr>
            <a:spLocks noGrp="1"/>
          </p:cNvSpPr>
          <p:nvPr>
            <p:ph sz="quarter" idx="31"/>
          </p:nvPr>
        </p:nvSpPr>
        <p:spPr>
          <a:xfrm>
            <a:off x="9739313" y="1521157"/>
            <a:ext cx="2124075" cy="1212850"/>
          </a:xfrm>
          <a:ln w="28575">
            <a:solidFill>
              <a:schemeClr val="accent1"/>
            </a:solidFill>
          </a:ln>
        </p:spPr>
        <p:txBody>
          <a:bodyPr/>
          <a:lstStyle>
            <a:lvl1pPr marL="0" indent="0">
              <a:buNone/>
              <a:defRPr/>
            </a:lvl1pPr>
          </a:lstStyle>
          <a:p>
            <a:pPr lvl="0"/>
            <a:endParaRPr lang="fr-FR"/>
          </a:p>
        </p:txBody>
      </p:sp>
      <p:sp>
        <p:nvSpPr>
          <p:cNvPr id="30" name="Espace réservé du contenu 7">
            <a:extLst>
              <a:ext uri="{FF2B5EF4-FFF2-40B4-BE49-F238E27FC236}">
                <a16:creationId xmlns:a16="http://schemas.microsoft.com/office/drawing/2014/main" id="{0F828BFE-FACA-4F0F-98B6-4F1F60549CEE}"/>
              </a:ext>
            </a:extLst>
          </p:cNvPr>
          <p:cNvSpPr>
            <a:spLocks noGrp="1"/>
          </p:cNvSpPr>
          <p:nvPr>
            <p:ph sz="quarter" idx="32"/>
          </p:nvPr>
        </p:nvSpPr>
        <p:spPr>
          <a:xfrm>
            <a:off x="442913" y="2927784"/>
            <a:ext cx="2124075" cy="1212850"/>
          </a:xfrm>
          <a:ln w="28575">
            <a:solidFill>
              <a:schemeClr val="accent1"/>
            </a:solidFill>
          </a:ln>
        </p:spPr>
        <p:txBody>
          <a:bodyPr/>
          <a:lstStyle>
            <a:lvl1pPr marL="0" indent="0">
              <a:buNone/>
              <a:defRPr/>
            </a:lvl1pPr>
          </a:lstStyle>
          <a:p>
            <a:pPr lvl="0"/>
            <a:endParaRPr lang="fr-FR"/>
          </a:p>
        </p:txBody>
      </p:sp>
      <p:sp>
        <p:nvSpPr>
          <p:cNvPr id="31" name="Espace réservé du contenu 7">
            <a:extLst>
              <a:ext uri="{FF2B5EF4-FFF2-40B4-BE49-F238E27FC236}">
                <a16:creationId xmlns:a16="http://schemas.microsoft.com/office/drawing/2014/main" id="{7860A0F3-4A20-484D-81B2-612F87DD5033}"/>
              </a:ext>
            </a:extLst>
          </p:cNvPr>
          <p:cNvSpPr>
            <a:spLocks noGrp="1"/>
          </p:cNvSpPr>
          <p:nvPr>
            <p:ph sz="quarter" idx="33"/>
          </p:nvPr>
        </p:nvSpPr>
        <p:spPr>
          <a:xfrm>
            <a:off x="2767013" y="2927784"/>
            <a:ext cx="2124075" cy="1212850"/>
          </a:xfrm>
          <a:ln w="28575">
            <a:solidFill>
              <a:schemeClr val="accent1"/>
            </a:solidFill>
          </a:ln>
        </p:spPr>
        <p:txBody>
          <a:bodyPr/>
          <a:lstStyle>
            <a:lvl1pPr marL="0" indent="0">
              <a:buNone/>
              <a:defRPr/>
            </a:lvl1pPr>
          </a:lstStyle>
          <a:p>
            <a:pPr lvl="0"/>
            <a:endParaRPr lang="fr-FR"/>
          </a:p>
        </p:txBody>
      </p:sp>
      <p:sp>
        <p:nvSpPr>
          <p:cNvPr id="32" name="Espace réservé du contenu 7">
            <a:extLst>
              <a:ext uri="{FF2B5EF4-FFF2-40B4-BE49-F238E27FC236}">
                <a16:creationId xmlns:a16="http://schemas.microsoft.com/office/drawing/2014/main" id="{7B6E9494-FC7E-4857-B63D-2B467A5F8AD7}"/>
              </a:ext>
            </a:extLst>
          </p:cNvPr>
          <p:cNvSpPr>
            <a:spLocks noGrp="1"/>
          </p:cNvSpPr>
          <p:nvPr>
            <p:ph sz="quarter" idx="34"/>
          </p:nvPr>
        </p:nvSpPr>
        <p:spPr>
          <a:xfrm>
            <a:off x="5091113" y="2955058"/>
            <a:ext cx="2124075" cy="1212850"/>
          </a:xfrm>
          <a:ln w="28575">
            <a:solidFill>
              <a:schemeClr val="accent1"/>
            </a:solidFill>
          </a:ln>
        </p:spPr>
        <p:txBody>
          <a:bodyPr/>
          <a:lstStyle>
            <a:lvl1pPr marL="0" indent="0">
              <a:buNone/>
              <a:defRPr/>
            </a:lvl1pPr>
          </a:lstStyle>
          <a:p>
            <a:pPr lvl="0"/>
            <a:endParaRPr lang="fr-FR"/>
          </a:p>
        </p:txBody>
      </p:sp>
      <p:sp>
        <p:nvSpPr>
          <p:cNvPr id="33" name="Espace réservé du contenu 7">
            <a:extLst>
              <a:ext uri="{FF2B5EF4-FFF2-40B4-BE49-F238E27FC236}">
                <a16:creationId xmlns:a16="http://schemas.microsoft.com/office/drawing/2014/main" id="{D4A0CE35-4DE7-4599-896C-7342974A3C3D}"/>
              </a:ext>
            </a:extLst>
          </p:cNvPr>
          <p:cNvSpPr>
            <a:spLocks noGrp="1"/>
          </p:cNvSpPr>
          <p:nvPr>
            <p:ph sz="quarter" idx="35"/>
          </p:nvPr>
        </p:nvSpPr>
        <p:spPr>
          <a:xfrm>
            <a:off x="7415213" y="2955058"/>
            <a:ext cx="2124075" cy="1212850"/>
          </a:xfrm>
          <a:ln w="28575">
            <a:solidFill>
              <a:schemeClr val="accent1"/>
            </a:solidFill>
          </a:ln>
        </p:spPr>
        <p:txBody>
          <a:bodyPr/>
          <a:lstStyle>
            <a:lvl1pPr marL="0" indent="0">
              <a:buNone/>
              <a:defRPr/>
            </a:lvl1pPr>
          </a:lstStyle>
          <a:p>
            <a:pPr lvl="0"/>
            <a:endParaRPr lang="fr-FR"/>
          </a:p>
        </p:txBody>
      </p:sp>
      <p:sp>
        <p:nvSpPr>
          <p:cNvPr id="34" name="Espace réservé du contenu 7">
            <a:extLst>
              <a:ext uri="{FF2B5EF4-FFF2-40B4-BE49-F238E27FC236}">
                <a16:creationId xmlns:a16="http://schemas.microsoft.com/office/drawing/2014/main" id="{BDBBFE3B-4CCF-47C6-8BDC-C6056B2BE17C}"/>
              </a:ext>
            </a:extLst>
          </p:cNvPr>
          <p:cNvSpPr>
            <a:spLocks noGrp="1"/>
          </p:cNvSpPr>
          <p:nvPr>
            <p:ph sz="quarter" idx="36"/>
          </p:nvPr>
        </p:nvSpPr>
        <p:spPr>
          <a:xfrm>
            <a:off x="9739312" y="2927784"/>
            <a:ext cx="2124075" cy="1212850"/>
          </a:xfrm>
          <a:ln w="28575">
            <a:solidFill>
              <a:schemeClr val="accent1"/>
            </a:solidFill>
          </a:ln>
        </p:spPr>
        <p:txBody>
          <a:bodyPr/>
          <a:lstStyle>
            <a:lvl1pPr marL="0" indent="0">
              <a:buNone/>
              <a:defRPr/>
            </a:lvl1pPr>
          </a:lstStyle>
          <a:p>
            <a:pPr lvl="0"/>
            <a:endParaRPr lang="fr-FR"/>
          </a:p>
        </p:txBody>
      </p:sp>
      <p:sp>
        <p:nvSpPr>
          <p:cNvPr id="21" name="Espace réservé du numéro de diapositive 5">
            <a:extLst>
              <a:ext uri="{FF2B5EF4-FFF2-40B4-BE49-F238E27FC236}">
                <a16:creationId xmlns:a16="http://schemas.microsoft.com/office/drawing/2014/main" id="{08A7C8D0-2E56-44AC-AC78-A3AC6FE5D03C}"/>
              </a:ext>
            </a:extLst>
          </p:cNvPr>
          <p:cNvSpPr txBox="1">
            <a:spLocks/>
          </p:cNvSpPr>
          <p:nvPr userDrawn="1"/>
        </p:nvSpPr>
        <p:spPr>
          <a:xfrm>
            <a:off x="9205823" y="6346406"/>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pic>
        <p:nvPicPr>
          <p:cNvPr id="15" name="Image 14">
            <a:extLst>
              <a:ext uri="{FF2B5EF4-FFF2-40B4-BE49-F238E27FC236}">
                <a16:creationId xmlns:a16="http://schemas.microsoft.com/office/drawing/2014/main" id="{22333519-C964-4155-99B6-50131263097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2088" y="188913"/>
            <a:ext cx="772317" cy="457723"/>
          </a:xfrm>
          <a:prstGeom prst="rect">
            <a:avLst/>
          </a:prstGeom>
        </p:spPr>
      </p:pic>
      <p:sp>
        <p:nvSpPr>
          <p:cNvPr id="20" name="Espace réservé du numéro de diapositive 5">
            <a:extLst>
              <a:ext uri="{FF2B5EF4-FFF2-40B4-BE49-F238E27FC236}">
                <a16:creationId xmlns:a16="http://schemas.microsoft.com/office/drawing/2014/main" id="{A3AA7370-2107-4FD1-8EBD-2EB99AF8AAC2}"/>
              </a:ext>
            </a:extLst>
          </p:cNvPr>
          <p:cNvSpPr txBox="1">
            <a:spLocks/>
          </p:cNvSpPr>
          <p:nvPr userDrawn="1"/>
        </p:nvSpPr>
        <p:spPr>
          <a:xfrm>
            <a:off x="4734651" y="6492875"/>
            <a:ext cx="2743200"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bg1"/>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417D9D4-C72A-4664-AADD-539EE03F4425}" type="slidenum">
              <a:rPr lang="fr-FR" smtClean="0"/>
              <a:pPr/>
              <a:t>‹N°›</a:t>
            </a:fld>
            <a:endParaRPr lang="fr-FR"/>
          </a:p>
        </p:txBody>
      </p:sp>
    </p:spTree>
    <p:extLst>
      <p:ext uri="{BB962C8B-B14F-4D97-AF65-F5344CB8AC3E}">
        <p14:creationId xmlns:p14="http://schemas.microsoft.com/office/powerpoint/2010/main" val="26456424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act">
    <p:spTree>
      <p:nvGrpSpPr>
        <p:cNvPr id="1" name=""/>
        <p:cNvGrpSpPr/>
        <p:nvPr/>
      </p:nvGrpSpPr>
      <p:grpSpPr>
        <a:xfrm>
          <a:off x="0" y="0"/>
          <a:ext cx="0" cy="0"/>
          <a:chOff x="0" y="0"/>
          <a:chExt cx="0" cy="0"/>
        </a:xfrm>
      </p:grpSpPr>
      <p:sp>
        <p:nvSpPr>
          <p:cNvPr id="5" name="Espace réservé du numéro de diapositive 5">
            <a:extLst>
              <a:ext uri="{FF2B5EF4-FFF2-40B4-BE49-F238E27FC236}">
                <a16:creationId xmlns:a16="http://schemas.microsoft.com/office/drawing/2014/main" id="{C469D8B3-812C-4209-9582-AA7402E6FB84}"/>
              </a:ext>
            </a:extLst>
          </p:cNvPr>
          <p:cNvSpPr txBox="1">
            <a:spLocks/>
          </p:cNvSpPr>
          <p:nvPr userDrawn="1"/>
        </p:nvSpPr>
        <p:spPr>
          <a:xfrm>
            <a:off x="9520148" y="6492875"/>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fr-FR"/>
          </a:p>
        </p:txBody>
      </p:sp>
      <p:pic>
        <p:nvPicPr>
          <p:cNvPr id="14" name="Image 13">
            <a:extLst>
              <a:ext uri="{FF2B5EF4-FFF2-40B4-BE49-F238E27FC236}">
                <a16:creationId xmlns:a16="http://schemas.microsoft.com/office/drawing/2014/main" id="{186FB693-A451-4CD8-908C-B14246953C0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76046" y="5243208"/>
            <a:ext cx="2862040" cy="1427815"/>
          </a:xfrm>
          <a:prstGeom prst="rect">
            <a:avLst/>
          </a:prstGeom>
        </p:spPr>
      </p:pic>
      <p:sp>
        <p:nvSpPr>
          <p:cNvPr id="15" name="Espace réservé du texte 9">
            <a:extLst>
              <a:ext uri="{FF2B5EF4-FFF2-40B4-BE49-F238E27FC236}">
                <a16:creationId xmlns:a16="http://schemas.microsoft.com/office/drawing/2014/main" id="{A6D7AD8F-7F08-42B9-894C-EFDC82F0836C}"/>
              </a:ext>
            </a:extLst>
          </p:cNvPr>
          <p:cNvSpPr>
            <a:spLocks noGrp="1"/>
          </p:cNvSpPr>
          <p:nvPr>
            <p:ph type="body" sz="quarter" idx="10" hasCustomPrompt="1"/>
          </p:nvPr>
        </p:nvSpPr>
        <p:spPr>
          <a:xfrm>
            <a:off x="361950" y="5376433"/>
            <a:ext cx="2585531" cy="457200"/>
          </a:xfrm>
        </p:spPr>
        <p:txBody>
          <a:bodyPr>
            <a:normAutofit/>
          </a:bodyPr>
          <a:lstStyle>
            <a:lvl1pPr marL="0" indent="0">
              <a:buNone/>
              <a:defRPr sz="1500">
                <a:solidFill>
                  <a:schemeClr val="tx2"/>
                </a:solidFill>
                <a:latin typeface="+mj-lt"/>
              </a:defRPr>
            </a:lvl1pPr>
          </a:lstStyle>
          <a:p>
            <a:pPr lvl="0"/>
            <a:r>
              <a:rPr lang="fr-FR"/>
              <a:t>Prénom NOM</a:t>
            </a:r>
          </a:p>
        </p:txBody>
      </p:sp>
      <p:cxnSp>
        <p:nvCxnSpPr>
          <p:cNvPr id="16" name="Connecteur droit 15">
            <a:extLst>
              <a:ext uri="{FF2B5EF4-FFF2-40B4-BE49-F238E27FC236}">
                <a16:creationId xmlns:a16="http://schemas.microsoft.com/office/drawing/2014/main" id="{E469BEA8-1CD7-4E70-B613-56CB7167DF4B}"/>
              </a:ext>
            </a:extLst>
          </p:cNvPr>
          <p:cNvCxnSpPr>
            <a:cxnSpLocks/>
          </p:cNvCxnSpPr>
          <p:nvPr userDrawn="1"/>
        </p:nvCxnSpPr>
        <p:spPr>
          <a:xfrm>
            <a:off x="455740" y="5727917"/>
            <a:ext cx="720000" cy="0"/>
          </a:xfrm>
          <a:prstGeom prst="line">
            <a:avLst/>
          </a:prstGeom>
          <a:ln w="50800">
            <a:solidFill>
              <a:schemeClr val="tx2"/>
            </a:solidFill>
          </a:ln>
        </p:spPr>
        <p:style>
          <a:lnRef idx="1">
            <a:schemeClr val="accent1"/>
          </a:lnRef>
          <a:fillRef idx="0">
            <a:schemeClr val="accent1"/>
          </a:fillRef>
          <a:effectRef idx="0">
            <a:schemeClr val="accent1"/>
          </a:effectRef>
          <a:fontRef idx="minor">
            <a:schemeClr val="tx1"/>
          </a:fontRef>
        </p:style>
      </p:cxnSp>
      <p:sp>
        <p:nvSpPr>
          <p:cNvPr id="17" name="Espace réservé du texte 12">
            <a:extLst>
              <a:ext uri="{FF2B5EF4-FFF2-40B4-BE49-F238E27FC236}">
                <a16:creationId xmlns:a16="http://schemas.microsoft.com/office/drawing/2014/main" id="{F9606606-A381-418F-B873-A6FFF417D95E}"/>
              </a:ext>
            </a:extLst>
          </p:cNvPr>
          <p:cNvSpPr>
            <a:spLocks noGrp="1"/>
          </p:cNvSpPr>
          <p:nvPr>
            <p:ph type="body" sz="quarter" idx="11" hasCustomPrompt="1"/>
          </p:nvPr>
        </p:nvSpPr>
        <p:spPr>
          <a:xfrm>
            <a:off x="361950" y="5838100"/>
            <a:ext cx="2795318" cy="757254"/>
          </a:xfrm>
        </p:spPr>
        <p:txBody>
          <a:bodyPr>
            <a:normAutofit/>
          </a:bodyPr>
          <a:lstStyle>
            <a:lvl1pPr marL="0" indent="0">
              <a:lnSpc>
                <a:spcPct val="100000"/>
              </a:lnSpc>
              <a:spcBef>
                <a:spcPts val="500"/>
              </a:spcBef>
              <a:buNone/>
              <a:defRPr sz="1100">
                <a:solidFill>
                  <a:schemeClr val="tx2"/>
                </a:solidFill>
              </a:defRPr>
            </a:lvl1pPr>
          </a:lstStyle>
          <a:p>
            <a:pPr lvl="0"/>
            <a:r>
              <a:rPr lang="fr-FR"/>
              <a:t>Coordonnées</a:t>
            </a:r>
          </a:p>
        </p:txBody>
      </p:sp>
      <p:pic>
        <p:nvPicPr>
          <p:cNvPr id="19" name="Image 18">
            <a:extLst>
              <a:ext uri="{FF2B5EF4-FFF2-40B4-BE49-F238E27FC236}">
                <a16:creationId xmlns:a16="http://schemas.microsoft.com/office/drawing/2014/main" id="{80D4E067-3083-491E-857B-38C4797FF10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60732" y="150227"/>
            <a:ext cx="942444" cy="650623"/>
          </a:xfrm>
          <a:prstGeom prst="rect">
            <a:avLst/>
          </a:prstGeom>
        </p:spPr>
      </p:pic>
      <p:sp>
        <p:nvSpPr>
          <p:cNvPr id="9" name="Espace réservé du texte 4">
            <a:extLst>
              <a:ext uri="{FF2B5EF4-FFF2-40B4-BE49-F238E27FC236}">
                <a16:creationId xmlns:a16="http://schemas.microsoft.com/office/drawing/2014/main" id="{2536F2F4-0306-42EA-9559-410ED9CFE5C3}"/>
              </a:ext>
            </a:extLst>
          </p:cNvPr>
          <p:cNvSpPr>
            <a:spLocks noGrp="1"/>
          </p:cNvSpPr>
          <p:nvPr>
            <p:ph type="body" sz="quarter" idx="13" hasCustomPrompt="1"/>
          </p:nvPr>
        </p:nvSpPr>
        <p:spPr>
          <a:xfrm>
            <a:off x="2889113" y="2335876"/>
            <a:ext cx="6450013" cy="1167046"/>
          </a:xfrm>
        </p:spPr>
        <p:txBody>
          <a:bodyPr>
            <a:normAutofit/>
          </a:bodyPr>
          <a:lstStyle>
            <a:lvl1pPr marL="0" indent="0" algn="ctr">
              <a:buNone/>
              <a:defRPr sz="6000">
                <a:latin typeface="+mj-lt"/>
              </a:defRPr>
            </a:lvl1pPr>
          </a:lstStyle>
          <a:p>
            <a:pPr lvl="0"/>
            <a:r>
              <a:rPr lang="fr-FR"/>
              <a:t>Merci !</a:t>
            </a:r>
          </a:p>
          <a:p>
            <a:pPr lvl="0"/>
            <a:endParaRPr lang="fr-FR"/>
          </a:p>
        </p:txBody>
      </p:sp>
    </p:spTree>
    <p:extLst>
      <p:ext uri="{BB962C8B-B14F-4D97-AF65-F5344CB8AC3E}">
        <p14:creationId xmlns:p14="http://schemas.microsoft.com/office/powerpoint/2010/main" val="32528484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Fermeture">
    <p:spTree>
      <p:nvGrpSpPr>
        <p:cNvPr id="1" name=""/>
        <p:cNvGrpSpPr/>
        <p:nvPr/>
      </p:nvGrpSpPr>
      <p:grpSpPr>
        <a:xfrm>
          <a:off x="0" y="0"/>
          <a:ext cx="0" cy="0"/>
          <a:chOff x="0" y="0"/>
          <a:chExt cx="0" cy="0"/>
        </a:xfrm>
      </p:grpSpPr>
      <p:sp>
        <p:nvSpPr>
          <p:cNvPr id="5" name="Espace réservé du numéro de diapositive 5">
            <a:extLst>
              <a:ext uri="{FF2B5EF4-FFF2-40B4-BE49-F238E27FC236}">
                <a16:creationId xmlns:a16="http://schemas.microsoft.com/office/drawing/2014/main" id="{C469D8B3-812C-4209-9582-AA7402E6FB84}"/>
              </a:ext>
            </a:extLst>
          </p:cNvPr>
          <p:cNvSpPr txBox="1">
            <a:spLocks/>
          </p:cNvSpPr>
          <p:nvPr userDrawn="1"/>
        </p:nvSpPr>
        <p:spPr>
          <a:xfrm>
            <a:off x="9520148" y="6492875"/>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bg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fr-FR"/>
          </a:p>
        </p:txBody>
      </p:sp>
      <p:pic>
        <p:nvPicPr>
          <p:cNvPr id="6" name="Image 5">
            <a:extLst>
              <a:ext uri="{FF2B5EF4-FFF2-40B4-BE49-F238E27FC236}">
                <a16:creationId xmlns:a16="http://schemas.microsoft.com/office/drawing/2014/main" id="{B026F08D-3C06-4579-AC96-1A8A33B483A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819368" y="2016957"/>
            <a:ext cx="2173704" cy="1500633"/>
          </a:xfrm>
          <a:prstGeom prst="rect">
            <a:avLst/>
          </a:prstGeom>
        </p:spPr>
      </p:pic>
      <p:sp>
        <p:nvSpPr>
          <p:cNvPr id="7" name="Rectangle 6">
            <a:extLst>
              <a:ext uri="{FF2B5EF4-FFF2-40B4-BE49-F238E27FC236}">
                <a16:creationId xmlns:a16="http://schemas.microsoft.com/office/drawing/2014/main" id="{33333388-FCE9-46B9-8EE7-FDF5D8E8FC6A}"/>
              </a:ext>
            </a:extLst>
          </p:cNvPr>
          <p:cNvSpPr/>
          <p:nvPr userDrawn="1"/>
        </p:nvSpPr>
        <p:spPr>
          <a:xfrm>
            <a:off x="4042772" y="3776200"/>
            <a:ext cx="3771333" cy="338554"/>
          </a:xfrm>
          <a:prstGeom prst="rect">
            <a:avLst/>
          </a:prstGeom>
        </p:spPr>
        <p:txBody>
          <a:bodyPr wrap="square">
            <a:spAutoFit/>
          </a:bodyPr>
          <a:lstStyle/>
          <a:p>
            <a:pPr marR="0" algn="ctr" rtl="0"/>
            <a:r>
              <a:rPr lang="fr-FR" sz="2400" b="0" i="0" u="none" strike="noStrike" baseline="30000">
                <a:solidFill>
                  <a:schemeClr val="bg1"/>
                </a:solidFill>
                <a:latin typeface="Museo 300" panose="02000000000000000000" pitchFamily="50" charset="0"/>
              </a:rPr>
              <a:t>CONNECTER – ACCÉLÉRER – RÉUSSIR</a:t>
            </a:r>
          </a:p>
        </p:txBody>
      </p:sp>
    </p:spTree>
    <p:extLst>
      <p:ext uri="{BB962C8B-B14F-4D97-AF65-F5344CB8AC3E}">
        <p14:creationId xmlns:p14="http://schemas.microsoft.com/office/powerpoint/2010/main" val="17279561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Disposition personnalisée">
    <p:bg>
      <p:bgPr>
        <a:solidFill>
          <a:schemeClr val="bg1">
            <a:alpha val="99000"/>
          </a:schemeClr>
        </a:solidFill>
        <a:effectLst/>
      </p:bgPr>
    </p:bg>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B21AB68B-8748-47A1-9347-54B6EDBEA2CB}"/>
              </a:ext>
            </a:extLst>
          </p:cNvPr>
          <p:cNvSpPr>
            <a:spLocks noGrp="1"/>
          </p:cNvSpPr>
          <p:nvPr>
            <p:ph type="sldNum" sz="quarter" idx="10"/>
          </p:nvPr>
        </p:nvSpPr>
        <p:spPr/>
        <p:txBody>
          <a:bodyPr/>
          <a:lstStyle/>
          <a:p>
            <a:fld id="{C96DF52E-1BFA-4540-A617-8F65F6C7A1BD}" type="slidenum">
              <a:rPr lang="fr-FR" smtClean="0"/>
              <a:pPr/>
              <a:t>‹N°›</a:t>
            </a:fld>
            <a:endParaRPr lang="fr-FR"/>
          </a:p>
        </p:txBody>
      </p:sp>
      <p:sp>
        <p:nvSpPr>
          <p:cNvPr id="5" name="Espace réservé du texte 4">
            <a:extLst>
              <a:ext uri="{FF2B5EF4-FFF2-40B4-BE49-F238E27FC236}">
                <a16:creationId xmlns:a16="http://schemas.microsoft.com/office/drawing/2014/main" id="{418AA3F4-567F-4FA0-9A4B-6D4A7C4C8A0D}"/>
              </a:ext>
            </a:extLst>
          </p:cNvPr>
          <p:cNvSpPr>
            <a:spLocks noGrp="1"/>
          </p:cNvSpPr>
          <p:nvPr>
            <p:ph type="body" sz="quarter" idx="11"/>
          </p:nvPr>
        </p:nvSpPr>
        <p:spPr>
          <a:xfrm>
            <a:off x="1660770" y="1446213"/>
            <a:ext cx="9079524" cy="4257675"/>
          </a:xfrm>
        </p:spPr>
        <p:txBody>
          <a:bodyPr/>
          <a:lstStyle>
            <a:lvl5pPr>
              <a:defRPr/>
            </a:lvl5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																																																																																																																																																																																																														</a:t>
            </a:r>
          </a:p>
        </p:txBody>
      </p:sp>
    </p:spTree>
    <p:extLst>
      <p:ext uri="{BB962C8B-B14F-4D97-AF65-F5344CB8AC3E}">
        <p14:creationId xmlns:p14="http://schemas.microsoft.com/office/powerpoint/2010/main" val="4679600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Contenu 6">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09AE41-F278-4BF2-B3D9-B6699E715A1D}"/>
              </a:ext>
            </a:extLst>
          </p:cNvPr>
          <p:cNvSpPr>
            <a:spLocks noGrp="1"/>
          </p:cNvSpPr>
          <p:nvPr>
            <p:ph type="title" hasCustomPrompt="1"/>
          </p:nvPr>
        </p:nvSpPr>
        <p:spPr>
          <a:xfrm>
            <a:off x="385355" y="404470"/>
            <a:ext cx="8897379" cy="332399"/>
          </a:xfrm>
          <a:prstGeom prst="rect">
            <a:avLst/>
          </a:prstGeom>
        </p:spPr>
        <p:txBody>
          <a:bodyPr wrap="square" lIns="0" tIns="0" rIns="0" bIns="0" anchor="t" anchorCtr="0">
            <a:spAutoFit/>
          </a:bodyPr>
          <a:lstStyle>
            <a:lvl1pPr algn="l">
              <a:defRPr sz="2400" b="1">
                <a:solidFill>
                  <a:schemeClr val="accent1"/>
                </a:solidFill>
              </a:defRPr>
            </a:lvl1pPr>
          </a:lstStyle>
          <a:p>
            <a:r>
              <a:rPr lang="fr-FR"/>
              <a:t>MODIFIEZ LE STYLE DU TITRE</a:t>
            </a:r>
          </a:p>
        </p:txBody>
      </p:sp>
      <p:sp>
        <p:nvSpPr>
          <p:cNvPr id="3" name="Isosceles Triangle 2"/>
          <p:cNvSpPr/>
          <p:nvPr userDrawn="1"/>
        </p:nvSpPr>
        <p:spPr>
          <a:xfrm rot="16200000" flipV="1">
            <a:off x="-119087" y="428609"/>
            <a:ext cx="554387" cy="316215"/>
          </a:xfrm>
          <a:prstGeom prst="triangle">
            <a:avLst/>
          </a:prstGeom>
          <a:solidFill>
            <a:srgbClr val="E3061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fr-FR" sz="24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5" name="Espace réservé du texte 4">
            <a:extLst>
              <a:ext uri="{FF2B5EF4-FFF2-40B4-BE49-F238E27FC236}">
                <a16:creationId xmlns:a16="http://schemas.microsoft.com/office/drawing/2014/main" id="{196022A4-CB72-4425-AECB-6A6C901DDDA8}"/>
              </a:ext>
            </a:extLst>
          </p:cNvPr>
          <p:cNvSpPr>
            <a:spLocks noGrp="1"/>
          </p:cNvSpPr>
          <p:nvPr>
            <p:ph type="body" sz="quarter" idx="13"/>
          </p:nvPr>
        </p:nvSpPr>
        <p:spPr>
          <a:xfrm>
            <a:off x="385355" y="1156800"/>
            <a:ext cx="11315700" cy="1015984"/>
          </a:xfrm>
          <a:prstGeom prst="rect">
            <a:avLst/>
          </a:prstGeom>
        </p:spPr>
        <p:txBody>
          <a:bodyPr lIns="0" tIns="0" rIns="0" bIns="0">
            <a:spAutoFit/>
          </a:bodyPr>
          <a:lstStyle>
            <a:lvl1pPr marL="0" indent="0">
              <a:spcBef>
                <a:spcPts val="0"/>
              </a:spcBef>
              <a:buFontTx/>
              <a:buNone/>
              <a:defRPr sz="1467">
                <a:solidFill>
                  <a:schemeClr val="accent1"/>
                </a:solidFill>
              </a:defRPr>
            </a:lvl1pPr>
            <a:lvl2pPr marL="239994" indent="-239994">
              <a:spcBef>
                <a:spcPts val="0"/>
              </a:spcBef>
              <a:buClr>
                <a:schemeClr val="accent2"/>
              </a:buClr>
              <a:buFont typeface="Arial" panose="020B0604020202020204" pitchFamily="34" charset="0"/>
              <a:buChar char="•"/>
              <a:defRPr sz="1467">
                <a:solidFill>
                  <a:schemeClr val="accent1"/>
                </a:solidFill>
              </a:defRPr>
            </a:lvl2pPr>
            <a:lvl3pPr marL="0" indent="0">
              <a:spcBef>
                <a:spcPts val="0"/>
              </a:spcBef>
              <a:buFontTx/>
              <a:buNone/>
              <a:defRPr sz="1467">
                <a:solidFill>
                  <a:schemeClr val="accent1"/>
                </a:solidFill>
              </a:defRPr>
            </a:lvl3pPr>
            <a:lvl4pPr marL="0" indent="0">
              <a:spcBef>
                <a:spcPts val="0"/>
              </a:spcBef>
              <a:buFontTx/>
              <a:buNone/>
              <a:defRPr sz="1467">
                <a:solidFill>
                  <a:schemeClr val="accent1"/>
                </a:solidFill>
              </a:defRPr>
            </a:lvl4pPr>
            <a:lvl5pPr marL="0" indent="0">
              <a:spcBef>
                <a:spcPts val="0"/>
              </a:spcBef>
              <a:buFontTx/>
              <a:buNone/>
              <a:defRPr sz="1467">
                <a:solidFill>
                  <a:schemeClr val="accent1"/>
                </a:solidFill>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ZoneTexte 7">
            <a:extLst>
              <a:ext uri="{FF2B5EF4-FFF2-40B4-BE49-F238E27FC236}">
                <a16:creationId xmlns:a16="http://schemas.microsoft.com/office/drawing/2014/main" id="{620E15B4-566C-4363-BCE4-FF9610BC666D}"/>
              </a:ext>
            </a:extLst>
          </p:cNvPr>
          <p:cNvSpPr txBox="1"/>
          <p:nvPr userDrawn="1"/>
        </p:nvSpPr>
        <p:spPr bwMode="auto">
          <a:xfrm>
            <a:off x="9903610" y="6577683"/>
            <a:ext cx="1272404" cy="11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fr-FR" sz="733" b="0" i="0" u="none" strike="noStrike" kern="1200" cap="none" spc="0" normalizeH="0" baseline="0" noProof="0">
                <a:ln>
                  <a:noFill/>
                </a:ln>
                <a:solidFill>
                  <a:srgbClr val="26358C"/>
                </a:solidFill>
                <a:effectLst/>
                <a:uLnTx/>
                <a:uFillTx/>
                <a:latin typeface="Arial" panose="020B0604020202020204"/>
                <a:ea typeface="+mn-ea"/>
                <a:cs typeface="Calibri" panose="020F0502020204030204" pitchFamily="34" charset="0"/>
              </a:rPr>
              <a:t>DOCUMENT CONFIDENTIEL </a:t>
            </a:r>
          </a:p>
        </p:txBody>
      </p:sp>
      <p:sp>
        <p:nvSpPr>
          <p:cNvPr id="10" name="Espace réservé du numéro de diapositive 5">
            <a:extLst>
              <a:ext uri="{FF2B5EF4-FFF2-40B4-BE49-F238E27FC236}">
                <a16:creationId xmlns:a16="http://schemas.microsoft.com/office/drawing/2014/main" id="{A7E62D91-3CE9-4514-8510-F6586CC9C982}"/>
              </a:ext>
            </a:extLst>
          </p:cNvPr>
          <p:cNvSpPr>
            <a:spLocks noGrp="1"/>
          </p:cNvSpPr>
          <p:nvPr>
            <p:ph type="sldNum" sz="quarter" idx="4"/>
          </p:nvPr>
        </p:nvSpPr>
        <p:spPr>
          <a:xfrm>
            <a:off x="11470643" y="6460483"/>
            <a:ext cx="336000" cy="336000"/>
          </a:xfrm>
          <a:prstGeom prst="rect">
            <a:avLst/>
          </a:prstGeom>
        </p:spPr>
        <p:txBody>
          <a:bodyPr vert="horz" lIns="0" tIns="0" rIns="0" bIns="0" rtlCol="0" anchor="ctr" anchorCtr="0"/>
          <a:lstStyle>
            <a:lvl1pPr algn="r">
              <a:defRPr sz="1067" b="0">
                <a:solidFill>
                  <a:schemeClr val="accent1"/>
                </a:solidFill>
                <a:latin typeface="+mn-lt"/>
              </a:defRPr>
            </a:lvl1pPr>
          </a:lstStyle>
          <a:p>
            <a:fld id="{95249FB3-2D92-4B86-AF9E-9917563CAFD2}" type="slidenum">
              <a:rPr lang="fr-FR" smtClean="0"/>
              <a:pPr/>
              <a:t>‹N°›</a:t>
            </a:fld>
            <a:endParaRPr lang="fr-FR"/>
          </a:p>
        </p:txBody>
      </p:sp>
    </p:spTree>
    <p:extLst>
      <p:ext uri="{BB962C8B-B14F-4D97-AF65-F5344CB8AC3E}">
        <p14:creationId xmlns:p14="http://schemas.microsoft.com/office/powerpoint/2010/main" val="3396723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slideLayout" Target="../slideLayouts/slideLayout21.xml"/><Relationship Id="rId18" Type="http://schemas.openxmlformats.org/officeDocument/2006/relationships/slideLayout" Target="../slideLayouts/slideLayout26.xml"/><Relationship Id="rId26" Type="http://schemas.openxmlformats.org/officeDocument/2006/relationships/slideLayout" Target="../slideLayouts/slideLayout34.xml"/><Relationship Id="rId3" Type="http://schemas.openxmlformats.org/officeDocument/2006/relationships/slideLayout" Target="../slideLayouts/slideLayout11.xml"/><Relationship Id="rId21" Type="http://schemas.openxmlformats.org/officeDocument/2006/relationships/slideLayout" Target="../slideLayouts/slideLayout29.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17" Type="http://schemas.openxmlformats.org/officeDocument/2006/relationships/slideLayout" Target="../slideLayouts/slideLayout25.xml"/><Relationship Id="rId25" Type="http://schemas.openxmlformats.org/officeDocument/2006/relationships/slideLayout" Target="../slideLayouts/slideLayout33.xml"/><Relationship Id="rId2" Type="http://schemas.openxmlformats.org/officeDocument/2006/relationships/slideLayout" Target="../slideLayouts/slideLayout10.xml"/><Relationship Id="rId16" Type="http://schemas.openxmlformats.org/officeDocument/2006/relationships/slideLayout" Target="../slideLayouts/slideLayout24.xml"/><Relationship Id="rId20" Type="http://schemas.openxmlformats.org/officeDocument/2006/relationships/slideLayout" Target="../slideLayouts/slideLayout28.xml"/><Relationship Id="rId29" Type="http://schemas.openxmlformats.org/officeDocument/2006/relationships/image" Target="../media/image7.jpeg"/><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24" Type="http://schemas.openxmlformats.org/officeDocument/2006/relationships/slideLayout" Target="../slideLayouts/slideLayout32.xml"/><Relationship Id="rId32" Type="http://schemas.openxmlformats.org/officeDocument/2006/relationships/image" Target="../media/image10.jpeg"/><Relationship Id="rId5" Type="http://schemas.openxmlformats.org/officeDocument/2006/relationships/slideLayout" Target="../slideLayouts/slideLayout13.xml"/><Relationship Id="rId15" Type="http://schemas.openxmlformats.org/officeDocument/2006/relationships/slideLayout" Target="../slideLayouts/slideLayout23.xml"/><Relationship Id="rId23" Type="http://schemas.openxmlformats.org/officeDocument/2006/relationships/slideLayout" Target="../slideLayouts/slideLayout31.xml"/><Relationship Id="rId28" Type="http://schemas.openxmlformats.org/officeDocument/2006/relationships/theme" Target="../theme/theme2.xml"/><Relationship Id="rId10" Type="http://schemas.openxmlformats.org/officeDocument/2006/relationships/slideLayout" Target="../slideLayouts/slideLayout18.xml"/><Relationship Id="rId19" Type="http://schemas.openxmlformats.org/officeDocument/2006/relationships/slideLayout" Target="../slideLayouts/slideLayout27.xml"/><Relationship Id="rId31" Type="http://schemas.openxmlformats.org/officeDocument/2006/relationships/image" Target="../media/image9.jpeg"/><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slideLayout" Target="../slideLayouts/slideLayout22.xml"/><Relationship Id="rId22" Type="http://schemas.openxmlformats.org/officeDocument/2006/relationships/slideLayout" Target="../slideLayouts/slideLayout30.xml"/><Relationship Id="rId27" Type="http://schemas.openxmlformats.org/officeDocument/2006/relationships/slideLayout" Target="../slideLayouts/slideLayout35.xml"/><Relationship Id="rId30" Type="http://schemas.openxmlformats.org/officeDocument/2006/relationships/image" Target="../media/image8.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F210C26-7C3B-4739-87CA-AACE551B2C6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7E4100B-4968-4062-BE2F-C188C6FB5D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3E31D02-6F4D-4800-B90E-06F033C569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E48A09-926F-404B-9D7E-A028686DE9DC}" type="datetimeFigureOut">
              <a:rPr lang="fr-FR" smtClean="0"/>
              <a:t>06/12/2022</a:t>
            </a:fld>
            <a:endParaRPr lang="fr-FR"/>
          </a:p>
        </p:txBody>
      </p:sp>
      <p:sp>
        <p:nvSpPr>
          <p:cNvPr id="5" name="Espace réservé du pied de page 4">
            <a:extLst>
              <a:ext uri="{FF2B5EF4-FFF2-40B4-BE49-F238E27FC236}">
                <a16:creationId xmlns:a16="http://schemas.microsoft.com/office/drawing/2014/main" id="{AA3D46D2-DBC4-413F-950B-840FA5CA83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A1A8BA8-D490-4F47-B644-07AD664962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4A1757-B260-4F39-A986-6917B83ED3B1}" type="slidenum">
              <a:rPr lang="fr-FR" smtClean="0"/>
              <a:t>‹N°›</a:t>
            </a:fld>
            <a:endParaRPr lang="fr-FR"/>
          </a:p>
        </p:txBody>
      </p:sp>
    </p:spTree>
    <p:extLst>
      <p:ext uri="{BB962C8B-B14F-4D97-AF65-F5344CB8AC3E}">
        <p14:creationId xmlns:p14="http://schemas.microsoft.com/office/powerpoint/2010/main" val="2452376990"/>
      </p:ext>
    </p:extLst>
  </p:cSld>
  <p:clrMap bg1="lt1" tx1="dk1" bg2="lt2" tx2="dk2" accent1="accent1" accent2="accent2" accent3="accent3" accent4="accent4" accent5="accent5" accent6="accent6" hlink="hlink" folHlink="folHlink"/>
  <p:sldLayoutIdLst>
    <p:sldLayoutId id="2147483758" r:id="rId1"/>
    <p:sldLayoutId id="2147483768" r:id="rId2"/>
    <p:sldLayoutId id="2147483772" r:id="rId3"/>
    <p:sldLayoutId id="2147483809" r:id="rId4"/>
    <p:sldLayoutId id="2147483810" r:id="rId5"/>
    <p:sldLayoutId id="2147483811" r:id="rId6"/>
    <p:sldLayoutId id="2147483812" r:id="rId7"/>
    <p:sldLayoutId id="2147483813"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9"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4E8706A-37C9-4563-BB60-046CE1389A55}"/>
              </a:ext>
            </a:extLst>
          </p:cNvPr>
          <p:cNvSpPr>
            <a:spLocks noGrp="1"/>
          </p:cNvSpPr>
          <p:nvPr>
            <p:ph type="title"/>
          </p:nvPr>
        </p:nvSpPr>
        <p:spPr>
          <a:xfrm>
            <a:off x="1800674" y="351526"/>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D41E7A5-0001-4718-A929-F56B7A823C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 Modifier les styles du texte du masque</a:t>
            </a:r>
          </a:p>
          <a:p>
            <a:pPr lvl="1"/>
            <a:r>
              <a:rPr lang="fr-FR"/>
              <a:t> Deuxième niveau</a:t>
            </a:r>
          </a:p>
          <a:p>
            <a:pPr lvl="2"/>
            <a:r>
              <a:rPr lang="fr-FR"/>
              <a:t> Troisième niveau</a:t>
            </a:r>
          </a:p>
          <a:p>
            <a:pPr lvl="3"/>
            <a:r>
              <a:rPr lang="fr-FR"/>
              <a:t> Quatrième niveau</a:t>
            </a:r>
          </a:p>
          <a:p>
            <a:pPr lvl="4"/>
            <a:r>
              <a:rPr lang="fr-FR"/>
              <a:t> Cinquième niveau</a:t>
            </a:r>
          </a:p>
        </p:txBody>
      </p:sp>
      <p:sp>
        <p:nvSpPr>
          <p:cNvPr id="6" name="Espace réservé du numéro de diapositive 5">
            <a:extLst>
              <a:ext uri="{FF2B5EF4-FFF2-40B4-BE49-F238E27FC236}">
                <a16:creationId xmlns:a16="http://schemas.microsoft.com/office/drawing/2014/main" id="{9DD90A41-86C9-48D7-A0AD-70F251721718}"/>
              </a:ext>
            </a:extLst>
          </p:cNvPr>
          <p:cNvSpPr>
            <a:spLocks noGrp="1"/>
          </p:cNvSpPr>
          <p:nvPr>
            <p:ph type="sldNum" sz="quarter" idx="4"/>
          </p:nvPr>
        </p:nvSpPr>
        <p:spPr>
          <a:xfrm>
            <a:off x="4734651" y="6492875"/>
            <a:ext cx="2743200" cy="365125"/>
          </a:xfrm>
          <a:prstGeom prst="rect">
            <a:avLst/>
          </a:prstGeom>
        </p:spPr>
        <p:txBody>
          <a:bodyPr vert="horz" lIns="91440" tIns="45720" rIns="91440" bIns="45720" rtlCol="0" anchor="ctr"/>
          <a:lstStyle>
            <a:lvl1pPr algn="ctr">
              <a:defRPr sz="1200">
                <a:solidFill>
                  <a:schemeClr val="bg1"/>
                </a:solidFill>
                <a:latin typeface="+mj-lt"/>
              </a:defRPr>
            </a:lvl1pPr>
          </a:lstStyle>
          <a:p>
            <a:fld id="{F417D9D4-C72A-4664-AADD-539EE03F4425}" type="slidenum">
              <a:rPr lang="fr-FR" smtClean="0"/>
              <a:pPr/>
              <a:t>‹N°›</a:t>
            </a:fld>
            <a:endParaRPr lang="fr-FR"/>
          </a:p>
        </p:txBody>
      </p:sp>
    </p:spTree>
    <p:extLst>
      <p:ext uri="{BB962C8B-B14F-4D97-AF65-F5344CB8AC3E}">
        <p14:creationId xmlns:p14="http://schemas.microsoft.com/office/powerpoint/2010/main" val="2716319739"/>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 id="2147483798" r:id="rId18"/>
    <p:sldLayoutId id="2147483799" r:id="rId19"/>
    <p:sldLayoutId id="2147483800" r:id="rId20"/>
    <p:sldLayoutId id="2147483801" r:id="rId21"/>
    <p:sldLayoutId id="2147483802" r:id="rId22"/>
    <p:sldLayoutId id="2147483803" r:id="rId23"/>
    <p:sldLayoutId id="2147483804" r:id="rId24"/>
    <p:sldLayoutId id="2147483805" r:id="rId25"/>
    <p:sldLayoutId id="2147483806" r:id="rId26"/>
    <p:sldLayoutId id="2147483814" r:id="rId27"/>
  </p:sldLayoutIdLst>
  <p:hf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SzPct val="65000"/>
        <a:buFontTx/>
        <a:buBlip>
          <a:blip r:embed="rId30"/>
        </a:buBlip>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SzPct val="65000"/>
        <a:buFontTx/>
        <a:buBlip>
          <a:blip r:embed="rId31"/>
        </a:buBlip>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SzPct val="65000"/>
        <a:buFontTx/>
        <a:buBlip>
          <a:blip r:embed="rId32"/>
        </a:buBlip>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SzPct val="65000"/>
        <a:buFontTx/>
        <a:buBlip>
          <a:blip r:embed="rId31"/>
        </a:buBlip>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SzPct val="65000"/>
        <a:buFontTx/>
        <a:buBlip>
          <a:blip r:embed="rId32"/>
        </a:buBlip>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19">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png"/></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6.jpe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20.png"/><Relationship Id="rId11" Type="http://schemas.openxmlformats.org/officeDocument/2006/relationships/hyperlink" Target="http://www.ohada.org/" TargetMode="External"/><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 Id="rId14" Type="http://schemas.openxmlformats.org/officeDocument/2006/relationships/image" Target="../media/image27.png"/></Relationships>
</file>

<file path=ppt/slides/_rels/slide4.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30.png"/><Relationship Id="rId4" Type="http://schemas.openxmlformats.org/officeDocument/2006/relationships/image" Target="../media/image29.png"/></Relationships>
</file>

<file path=ppt/slides/_rels/slide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2.png"/></Relationships>
</file>

<file path=ppt/slides/_rels/slide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27.png"/><Relationship Id="rId5" Type="http://schemas.openxmlformats.org/officeDocument/2006/relationships/image" Target="../media/image36.png"/><Relationship Id="rId4" Type="http://schemas.openxmlformats.org/officeDocument/2006/relationships/image" Target="../media/image35.jpeg"/></Relationships>
</file>

<file path=ppt/slides/_rels/slide8.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8.png"/></Relationships>
</file>

<file path=ppt/slides/_rels/slide9.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 Id="rId9" Type="http://schemas.openxmlformats.org/officeDocument/2006/relationships/image" Target="../media/image27.png"/></Relationships>
</file>

<file path=ppt/slides/_rels/slide10.xml.rels><?xml version="1.0" encoding="UTF-8" standalone="yes"?>
<Relationships xmlns="http://schemas.openxmlformats.org/package/2006/relationships"><Relationship Id="rId8" Type="http://schemas.openxmlformats.org/officeDocument/2006/relationships/image" Target="../media/image52.sv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50.svg"/><Relationship Id="rId5" Type="http://schemas.openxmlformats.org/officeDocument/2006/relationships/image" Target="../media/image49.png"/><Relationship Id="rId4" Type="http://schemas.openxmlformats.org/officeDocument/2006/relationships/image" Target="../media/image48.svg"/><Relationship Id="rId9"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8" Type="http://schemas.openxmlformats.org/officeDocument/2006/relationships/hyperlink" Target="mailto:souadou.guindo@businessfrance.fr" TargetMode="External"/><Relationship Id="rId3" Type="http://schemas.openxmlformats.org/officeDocument/2006/relationships/hyperlink" Target="mailto:loic.tchuenkam@businessfrance.fr" TargetMode="External"/><Relationship Id="rId7" Type="http://schemas.openxmlformats.org/officeDocument/2006/relationships/image" Target="../media/image56.jfif"/><Relationship Id="rId2" Type="http://schemas.openxmlformats.org/officeDocument/2006/relationships/hyperlink" Target="mailto:talam.fall@businessfrance.fr" TargetMode="External"/><Relationship Id="rId1" Type="http://schemas.openxmlformats.org/officeDocument/2006/relationships/slideLayout" Target="../slideLayouts/slideLayout35.xml"/><Relationship Id="rId6" Type="http://schemas.openxmlformats.org/officeDocument/2006/relationships/hyperlink" Target="mailto:samba.fall@businessfrance.fr" TargetMode="External"/><Relationship Id="rId11" Type="http://schemas.openxmlformats.org/officeDocument/2006/relationships/image" Target="../media/image58.png"/><Relationship Id="rId5" Type="http://schemas.openxmlformats.org/officeDocument/2006/relationships/image" Target="../media/image55.png"/><Relationship Id="rId10" Type="http://schemas.openxmlformats.org/officeDocument/2006/relationships/image" Target="../media/image57.png"/><Relationship Id="rId4" Type="http://schemas.openxmlformats.org/officeDocument/2006/relationships/image" Target="../media/image54.jpeg"/><Relationship Id="rId9" Type="http://schemas.openxmlformats.org/officeDocument/2006/relationships/hyperlink" Target="mailto:maylis.denis@businessfrance.fr"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hyperlink" Target="mailto:cecile.hauteforthegazy@businessfrance.fr" TargetMode="External"/><Relationship Id="rId1" Type="http://schemas.openxmlformats.org/officeDocument/2006/relationships/slideLayout" Target="../slideLayouts/slideLayout35.xml"/><Relationship Id="rId6" Type="http://schemas.microsoft.com/office/2007/relationships/hdphoto" Target="../media/hdphoto1.wdp"/><Relationship Id="rId5" Type="http://schemas.openxmlformats.org/officeDocument/2006/relationships/image" Target="../media/image60.jpeg"/><Relationship Id="rId4" Type="http://schemas.openxmlformats.org/officeDocument/2006/relationships/hyperlink" Target="mailto:namaripolice@cci-paris-idf.f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ZoneTexte 24">
            <a:extLst>
              <a:ext uri="{FF2B5EF4-FFF2-40B4-BE49-F238E27FC236}">
                <a16:creationId xmlns:a16="http://schemas.microsoft.com/office/drawing/2014/main" id="{2A7A7EC5-8417-4BEF-909B-B6E1B47E10C3}"/>
              </a:ext>
            </a:extLst>
          </p:cNvPr>
          <p:cNvSpPr txBox="1"/>
          <p:nvPr/>
        </p:nvSpPr>
        <p:spPr>
          <a:xfrm>
            <a:off x="166693" y="4229842"/>
            <a:ext cx="5980994" cy="5539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3000" b="1" dirty="0">
                <a:solidFill>
                  <a:srgbClr val="EAD036"/>
                </a:solidFill>
                <a:latin typeface="Avenir LT Std 35 Light"/>
              </a:rPr>
              <a:t>Vos contacts Business France : </a:t>
            </a:r>
          </a:p>
        </p:txBody>
      </p:sp>
      <p:sp>
        <p:nvSpPr>
          <p:cNvPr id="22" name="Ellipse 21">
            <a:extLst>
              <a:ext uri="{FF2B5EF4-FFF2-40B4-BE49-F238E27FC236}">
                <a16:creationId xmlns:a16="http://schemas.microsoft.com/office/drawing/2014/main" id="{636AAFF7-8E70-47AB-8A59-7CF2D19683A4}"/>
              </a:ext>
            </a:extLst>
          </p:cNvPr>
          <p:cNvSpPr/>
          <p:nvPr/>
        </p:nvSpPr>
        <p:spPr>
          <a:xfrm>
            <a:off x="7443425" y="4856510"/>
            <a:ext cx="278988" cy="327527"/>
          </a:xfrm>
          <a:prstGeom prst="ellipse">
            <a:avLst/>
          </a:prstGeom>
          <a:solidFill>
            <a:srgbClr val="2531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524" b="0" i="0" u="none" strike="noStrike" kern="1200" cap="none" spc="0" normalizeH="0" baseline="0" noProof="0">
              <a:ln>
                <a:noFill/>
              </a:ln>
              <a:solidFill>
                <a:srgbClr val="203279"/>
              </a:solidFill>
              <a:effectLst/>
              <a:uLnTx/>
              <a:uFillTx/>
              <a:latin typeface="Avenir LT Std 35 Light"/>
              <a:ea typeface="+mn-ea"/>
              <a:cs typeface="+mn-cs"/>
            </a:endParaRPr>
          </a:p>
        </p:txBody>
      </p:sp>
      <p:sp>
        <p:nvSpPr>
          <p:cNvPr id="41" name="Ellipse 40">
            <a:extLst>
              <a:ext uri="{FF2B5EF4-FFF2-40B4-BE49-F238E27FC236}">
                <a16:creationId xmlns:a16="http://schemas.microsoft.com/office/drawing/2014/main" id="{45C6D67F-D2AB-4809-9FA2-FB7CDF653154}"/>
              </a:ext>
            </a:extLst>
          </p:cNvPr>
          <p:cNvSpPr/>
          <p:nvPr/>
        </p:nvSpPr>
        <p:spPr>
          <a:xfrm>
            <a:off x="9568780" y="4865696"/>
            <a:ext cx="192654" cy="201869"/>
          </a:xfrm>
          <a:prstGeom prst="ellipse">
            <a:avLst/>
          </a:prstGeom>
          <a:solidFill>
            <a:srgbClr val="2531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3524" b="0" i="0" u="none" strike="noStrike" kern="1200" cap="none" spc="0" normalizeH="0" baseline="0" noProof="0">
              <a:ln>
                <a:noFill/>
              </a:ln>
              <a:solidFill>
                <a:srgbClr val="203279"/>
              </a:solidFill>
              <a:effectLst/>
              <a:uLnTx/>
              <a:uFillTx/>
              <a:latin typeface="Avenir LT Std 35 Light"/>
              <a:ea typeface="+mn-ea"/>
              <a:cs typeface="+mn-cs"/>
            </a:endParaRPr>
          </a:p>
        </p:txBody>
      </p:sp>
      <p:sp>
        <p:nvSpPr>
          <p:cNvPr id="48" name="Rectangle 47">
            <a:extLst>
              <a:ext uri="{FF2B5EF4-FFF2-40B4-BE49-F238E27FC236}">
                <a16:creationId xmlns:a16="http://schemas.microsoft.com/office/drawing/2014/main" id="{B5AFDE4C-3E3B-489D-BC3B-198F63BDC536}"/>
              </a:ext>
            </a:extLst>
          </p:cNvPr>
          <p:cNvSpPr/>
          <p:nvPr/>
        </p:nvSpPr>
        <p:spPr>
          <a:xfrm>
            <a:off x="621394" y="1681134"/>
            <a:ext cx="10962550" cy="2308324"/>
          </a:xfrm>
          <a:prstGeom prst="rect">
            <a:avLst/>
          </a:prstGeom>
        </p:spPr>
        <p:txBody>
          <a:bodyPr wrap="square" lIns="91440" tIns="45720" rIns="91440" bIns="45720" anchor="t">
            <a:spAutoFit/>
          </a:bodyPr>
          <a:lstStyle/>
          <a:p>
            <a:pPr algn="ctr">
              <a:defRPr/>
            </a:pPr>
            <a:endParaRPr lang="fr-FR" sz="3600" b="1" dirty="0">
              <a:solidFill>
                <a:srgbClr val="FFFFFF"/>
              </a:solidFill>
              <a:latin typeface="Futura LT" panose="02000503000000000000" pitchFamily="2" charset="0"/>
            </a:endParaRPr>
          </a:p>
          <a:p>
            <a:pPr algn="ctr">
              <a:defRPr/>
            </a:pPr>
            <a:r>
              <a:rPr lang="fr-FR" sz="3600" b="1" dirty="0">
                <a:solidFill>
                  <a:srgbClr val="FFFFFF"/>
                </a:solidFill>
                <a:latin typeface="Futura LT" panose="02000503000000000000" pitchFamily="2" charset="0"/>
              </a:rPr>
              <a:t>Mission Sénégal – 24 au 27 Avril 2023</a:t>
            </a:r>
          </a:p>
          <a:p>
            <a:pPr algn="ctr">
              <a:defRPr/>
            </a:pPr>
            <a:r>
              <a:rPr lang="fr-FR" sz="3600" b="1" dirty="0">
                <a:solidFill>
                  <a:srgbClr val="FFFFFF"/>
                </a:solidFill>
                <a:latin typeface="Futura LT" panose="02000503000000000000" pitchFamily="2" charset="0"/>
              </a:rPr>
              <a:t>Dans le cadre de l’organisation du Forum Economique de Dakar/Rufisque</a:t>
            </a:r>
          </a:p>
        </p:txBody>
      </p:sp>
      <p:pic>
        <p:nvPicPr>
          <p:cNvPr id="3" name="Image 2">
            <a:extLst>
              <a:ext uri="{FF2B5EF4-FFF2-40B4-BE49-F238E27FC236}">
                <a16:creationId xmlns:a16="http://schemas.microsoft.com/office/drawing/2014/main" id="{6E522840-905C-4F86-A60C-E9607BB124A5}"/>
              </a:ext>
            </a:extLst>
          </p:cNvPr>
          <p:cNvPicPr>
            <a:picLocks noChangeAspect="1"/>
          </p:cNvPicPr>
          <p:nvPr/>
        </p:nvPicPr>
        <p:blipFill>
          <a:blip r:embed="rId3"/>
          <a:stretch>
            <a:fillRect/>
          </a:stretch>
        </p:blipFill>
        <p:spPr>
          <a:xfrm>
            <a:off x="9432592" y="6038310"/>
            <a:ext cx="960203" cy="740729"/>
          </a:xfrm>
          <a:prstGeom prst="rect">
            <a:avLst/>
          </a:prstGeom>
        </p:spPr>
      </p:pic>
      <p:sp>
        <p:nvSpPr>
          <p:cNvPr id="4" name="ZoneTexte 3">
            <a:extLst>
              <a:ext uri="{FF2B5EF4-FFF2-40B4-BE49-F238E27FC236}">
                <a16:creationId xmlns:a16="http://schemas.microsoft.com/office/drawing/2014/main" id="{B5904F7D-7F54-48BE-95BD-5E2FD5DFDC80}"/>
              </a:ext>
            </a:extLst>
          </p:cNvPr>
          <p:cNvSpPr txBox="1"/>
          <p:nvPr/>
        </p:nvSpPr>
        <p:spPr>
          <a:xfrm>
            <a:off x="5243127" y="4742090"/>
            <a:ext cx="6340817" cy="830997"/>
          </a:xfrm>
          <a:prstGeom prst="rect">
            <a:avLst/>
          </a:prstGeom>
          <a:noFill/>
        </p:spPr>
        <p:txBody>
          <a:bodyPr wrap="square" lIns="91440" tIns="45720" rIns="91440" bIns="45720" rtlCol="0" anchor="t">
            <a:spAutoFit/>
          </a:bodyPr>
          <a:lstStyle/>
          <a:p>
            <a:pPr>
              <a:defRPr/>
            </a:pPr>
            <a:r>
              <a:rPr lang="fr-FR" sz="1600" b="1" dirty="0">
                <a:solidFill>
                  <a:srgbClr val="EAD036"/>
                </a:solidFill>
                <a:latin typeface="Futura LT" panose="02000503000000000000" pitchFamily="2" charset="0"/>
              </a:rPr>
              <a:t>Directeur de Zone : Marc Cagnard</a:t>
            </a:r>
          </a:p>
          <a:p>
            <a:pPr>
              <a:defRPr/>
            </a:pPr>
            <a:r>
              <a:rPr lang="fr-FR" sz="1600" b="1" dirty="0">
                <a:solidFill>
                  <a:srgbClr val="EAD036"/>
                </a:solidFill>
                <a:latin typeface="Futura LT" panose="02000503000000000000" pitchFamily="2" charset="0"/>
              </a:rPr>
              <a:t>Directeur Pays : Loïc </a:t>
            </a:r>
            <a:r>
              <a:rPr lang="fr-FR" sz="1600" b="1" dirty="0" err="1">
                <a:solidFill>
                  <a:srgbClr val="EAD036"/>
                </a:solidFill>
                <a:latin typeface="Futura LT" panose="02000503000000000000" pitchFamily="2" charset="0"/>
              </a:rPr>
              <a:t>Tchuekam</a:t>
            </a:r>
            <a:endParaRPr lang="fr-FR" sz="1600" b="1" dirty="0">
              <a:solidFill>
                <a:srgbClr val="EAD036"/>
              </a:solidFill>
              <a:latin typeface="Futura LT" panose="02000503000000000000" pitchFamily="2" charset="0"/>
            </a:endParaRPr>
          </a:p>
          <a:p>
            <a:pPr>
              <a:defRPr/>
            </a:pPr>
            <a:endParaRPr lang="fr-FR" sz="1600" b="1" dirty="0">
              <a:solidFill>
                <a:srgbClr val="EAD036"/>
              </a:solidFill>
              <a:latin typeface="Futura LT" panose="02000503000000000000" pitchFamily="2" charset="0"/>
            </a:endParaRPr>
          </a:p>
        </p:txBody>
      </p:sp>
      <p:sp>
        <p:nvSpPr>
          <p:cNvPr id="7" name="ZoneTexte 4">
            <a:extLst>
              <a:ext uri="{FF2B5EF4-FFF2-40B4-BE49-F238E27FC236}">
                <a16:creationId xmlns:a16="http://schemas.microsoft.com/office/drawing/2014/main" id="{C1EDB4C1-52ED-40DA-B798-8FA7509460D5}"/>
              </a:ext>
            </a:extLst>
          </p:cNvPr>
          <p:cNvSpPr txBox="1"/>
          <p:nvPr/>
        </p:nvSpPr>
        <p:spPr>
          <a:xfrm>
            <a:off x="136783" y="6156588"/>
            <a:ext cx="4516185"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fr-FR" sz="1400" b="1" dirty="0">
                <a:solidFill>
                  <a:srgbClr val="26358C"/>
                </a:solidFill>
                <a:latin typeface="Arial" panose="020B0604020202020204" pitchFamily="34" charset="0"/>
                <a:cs typeface="Arial" panose="020B0604020202020204" pitchFamily="34" charset="0"/>
              </a:rPr>
              <a:t>DATE : 30/11/2022</a:t>
            </a:r>
          </a:p>
        </p:txBody>
      </p:sp>
      <p:sp>
        <p:nvSpPr>
          <p:cNvPr id="8" name="ZoneTexte 7">
            <a:extLst>
              <a:ext uri="{FF2B5EF4-FFF2-40B4-BE49-F238E27FC236}">
                <a16:creationId xmlns:a16="http://schemas.microsoft.com/office/drawing/2014/main" id="{0A45D465-1D1F-4CA3-BE4E-5FE9E5F88335}"/>
              </a:ext>
            </a:extLst>
          </p:cNvPr>
          <p:cNvSpPr txBox="1"/>
          <p:nvPr/>
        </p:nvSpPr>
        <p:spPr>
          <a:xfrm>
            <a:off x="2665637" y="6171830"/>
            <a:ext cx="3430363" cy="30777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fr-FR" sz="1400" b="1" dirty="0">
                <a:solidFill>
                  <a:srgbClr val="26358C"/>
                </a:solidFill>
                <a:latin typeface="Arial" panose="020B0604020202020204" pitchFamily="34" charset="0"/>
                <a:cs typeface="Arial" panose="020B0604020202020204" pitchFamily="34" charset="0"/>
              </a:rPr>
              <a:t>Cette proposition est portée par : </a:t>
            </a:r>
          </a:p>
        </p:txBody>
      </p:sp>
      <p:sp>
        <p:nvSpPr>
          <p:cNvPr id="6" name="ZoneTexte 5">
            <a:extLst>
              <a:ext uri="{FF2B5EF4-FFF2-40B4-BE49-F238E27FC236}">
                <a16:creationId xmlns:a16="http://schemas.microsoft.com/office/drawing/2014/main" id="{503B02BB-F422-406A-8181-FFB915A15E90}"/>
              </a:ext>
            </a:extLst>
          </p:cNvPr>
          <p:cNvSpPr txBox="1"/>
          <p:nvPr/>
        </p:nvSpPr>
        <p:spPr>
          <a:xfrm>
            <a:off x="166693" y="4783840"/>
            <a:ext cx="4826785" cy="584775"/>
          </a:xfrm>
          <a:prstGeom prst="rect">
            <a:avLst/>
          </a:prstGeom>
          <a:noFill/>
        </p:spPr>
        <p:txBody>
          <a:bodyPr wrap="square" rtlCol="0">
            <a:spAutoFit/>
          </a:bodyPr>
          <a:lstStyle/>
          <a:p>
            <a:pPr>
              <a:defRPr/>
            </a:pPr>
            <a:r>
              <a:rPr lang="fr-FR" sz="1600" b="1" dirty="0">
                <a:solidFill>
                  <a:srgbClr val="EAD036"/>
                </a:solidFill>
                <a:latin typeface="Futura LT" panose="02000503000000000000" pitchFamily="2" charset="0"/>
              </a:rPr>
              <a:t>Coordinatrice Projet BF Siège</a:t>
            </a:r>
          </a:p>
          <a:p>
            <a:pPr>
              <a:defRPr/>
            </a:pPr>
            <a:r>
              <a:rPr lang="fr-FR" sz="1600" b="1" dirty="0">
                <a:solidFill>
                  <a:srgbClr val="EAD036"/>
                </a:solidFill>
                <a:latin typeface="Futura LT" panose="02000503000000000000" pitchFamily="2" charset="0"/>
              </a:rPr>
              <a:t>Cécile Hautefort-Hegazy</a:t>
            </a:r>
          </a:p>
        </p:txBody>
      </p:sp>
      <p:pic>
        <p:nvPicPr>
          <p:cNvPr id="1026" name="Picture 2">
            <a:extLst>
              <a:ext uri="{FF2B5EF4-FFF2-40B4-BE49-F238E27FC236}">
                <a16:creationId xmlns:a16="http://schemas.microsoft.com/office/drawing/2014/main" id="{67D644C8-904F-DEF5-6464-01ACA8A204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693" y="264768"/>
            <a:ext cx="4486275" cy="1019175"/>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0AD066E8-9CA1-2246-BB01-C40BBC8D6101}"/>
              </a:ext>
            </a:extLst>
          </p:cNvPr>
          <p:cNvSpPr txBox="1"/>
          <p:nvPr/>
        </p:nvSpPr>
        <p:spPr>
          <a:xfrm>
            <a:off x="5639562" y="6112734"/>
            <a:ext cx="3430363" cy="307777"/>
          </a:xfrm>
          <a:prstGeom prst="rect">
            <a:avLst/>
          </a:prstGeom>
          <a:solidFill>
            <a:schemeClr val="bg1"/>
          </a:solid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fr-FR" sz="1400" b="1" dirty="0">
              <a:solidFill>
                <a:srgbClr val="26358C"/>
              </a:solidFill>
              <a:latin typeface="Arial" panose="020B0604020202020204" pitchFamily="34" charset="0"/>
              <a:cs typeface="Arial" panose="020B0604020202020204" pitchFamily="34" charset="0"/>
            </a:endParaRPr>
          </a:p>
        </p:txBody>
      </p:sp>
      <p:pic>
        <p:nvPicPr>
          <p:cNvPr id="2" name="Image 1" descr="Une image contenant texte&#10;&#10;Description générée automatiquement">
            <a:extLst>
              <a:ext uri="{FF2B5EF4-FFF2-40B4-BE49-F238E27FC236}">
                <a16:creationId xmlns:a16="http://schemas.microsoft.com/office/drawing/2014/main" id="{2EFE30FF-0EB2-5C0C-12AE-F3615023B62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03238" y="6192198"/>
            <a:ext cx="2038350" cy="373380"/>
          </a:xfrm>
          <a:prstGeom prst="rect">
            <a:avLst/>
          </a:prstGeom>
        </p:spPr>
      </p:pic>
    </p:spTree>
    <p:extLst>
      <p:ext uri="{BB962C8B-B14F-4D97-AF65-F5344CB8AC3E}">
        <p14:creationId xmlns:p14="http://schemas.microsoft.com/office/powerpoint/2010/main" val="650545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65C2E16A-043A-4679-8813-EAA079CED746}"/>
              </a:ext>
            </a:extLst>
          </p:cNvPr>
          <p:cNvSpPr>
            <a:spLocks noGrp="1"/>
          </p:cNvSpPr>
          <p:nvPr>
            <p:ph type="title"/>
          </p:nvPr>
        </p:nvSpPr>
        <p:spPr>
          <a:xfrm>
            <a:off x="2039034" y="56825"/>
            <a:ext cx="10152966" cy="619724"/>
          </a:xfrm>
        </p:spPr>
        <p:txBody>
          <a:bodyPr>
            <a:noAutofit/>
          </a:bodyPr>
          <a:lstStyle/>
          <a:p>
            <a:r>
              <a:rPr lang="fr-FR" sz="2800" b="1" dirty="0">
                <a:solidFill>
                  <a:srgbClr val="203279"/>
                </a:solidFill>
                <a:latin typeface="Futura LT" panose="02000503000000000000" pitchFamily="2" charset="0"/>
                <a:cs typeface="Arial" panose="020B0604020202020204" pitchFamily="34" charset="0"/>
              </a:rPr>
              <a:t>Rappel du contexte</a:t>
            </a:r>
          </a:p>
        </p:txBody>
      </p:sp>
      <p:pic>
        <p:nvPicPr>
          <p:cNvPr id="8" name="Image 7">
            <a:extLst>
              <a:ext uri="{FF2B5EF4-FFF2-40B4-BE49-F238E27FC236}">
                <a16:creationId xmlns:a16="http://schemas.microsoft.com/office/drawing/2014/main" id="{C0224C7A-71A5-4158-B802-A2F56C12F38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23078" y="199101"/>
            <a:ext cx="620681" cy="477448"/>
          </a:xfrm>
          <a:prstGeom prst="rect">
            <a:avLst/>
          </a:prstGeom>
        </p:spPr>
      </p:pic>
      <p:sp>
        <p:nvSpPr>
          <p:cNvPr id="48" name="Espace réservé du contenu 6">
            <a:extLst>
              <a:ext uri="{FF2B5EF4-FFF2-40B4-BE49-F238E27FC236}">
                <a16:creationId xmlns:a16="http://schemas.microsoft.com/office/drawing/2014/main" id="{48B1EDE3-67CF-4B47-B82E-1688DA75DB78}"/>
              </a:ext>
            </a:extLst>
          </p:cNvPr>
          <p:cNvSpPr txBox="1">
            <a:spLocks/>
          </p:cNvSpPr>
          <p:nvPr/>
        </p:nvSpPr>
        <p:spPr>
          <a:xfrm>
            <a:off x="195309" y="888981"/>
            <a:ext cx="11590291" cy="505000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buClr>
                <a:srgbClr val="005086"/>
              </a:buClr>
              <a:buNone/>
            </a:pPr>
            <a:endParaRPr lang="en-US" sz="1400" dirty="0">
              <a:solidFill>
                <a:srgbClr val="203279"/>
              </a:solidFill>
              <a:latin typeface="Futura LT" panose="02000503000000000000" pitchFamily="2" charset="0"/>
              <a:cs typeface="Arial"/>
            </a:endParaRPr>
          </a:p>
          <a:p>
            <a:pPr marL="0" indent="0" algn="just">
              <a:lnSpc>
                <a:spcPct val="100000"/>
              </a:lnSpc>
              <a:spcBef>
                <a:spcPts val="0"/>
              </a:spcBef>
              <a:buClr>
                <a:srgbClr val="005086"/>
              </a:buClr>
              <a:buNone/>
            </a:pPr>
            <a:r>
              <a:rPr lang="en-US" sz="1400" dirty="0">
                <a:solidFill>
                  <a:srgbClr val="203279"/>
                </a:solidFill>
                <a:latin typeface="Futura LT" panose="02000503000000000000" pitchFamily="2" charset="0"/>
                <a:cs typeface="Arial"/>
              </a:rPr>
              <a:t>La </a:t>
            </a:r>
            <a:r>
              <a:rPr lang="en-US" sz="1400" dirty="0" err="1">
                <a:solidFill>
                  <a:srgbClr val="203279"/>
                </a:solidFill>
                <a:latin typeface="Futura LT" panose="02000503000000000000" pitchFamily="2" charset="0"/>
                <a:cs typeface="Arial"/>
              </a:rPr>
              <a:t>demande</a:t>
            </a:r>
            <a:r>
              <a:rPr lang="en-US" sz="1400" dirty="0">
                <a:solidFill>
                  <a:srgbClr val="203279"/>
                </a:solidFill>
                <a:latin typeface="Futura LT" panose="02000503000000000000" pitchFamily="2" charset="0"/>
                <a:cs typeface="Arial"/>
              </a:rPr>
              <a:t> </a:t>
            </a:r>
            <a:r>
              <a:rPr lang="en-US" sz="1400" dirty="0" err="1">
                <a:solidFill>
                  <a:srgbClr val="203279"/>
                </a:solidFill>
                <a:latin typeface="Futura LT" panose="02000503000000000000" pitchFamily="2" charset="0"/>
                <a:cs typeface="Arial"/>
              </a:rPr>
              <a:t>d’une</a:t>
            </a:r>
            <a:r>
              <a:rPr lang="en-US" sz="1400" dirty="0">
                <a:solidFill>
                  <a:srgbClr val="203279"/>
                </a:solidFill>
                <a:latin typeface="Futura LT" panose="02000503000000000000" pitchFamily="2" charset="0"/>
                <a:cs typeface="Arial"/>
              </a:rPr>
              <a:t> mission </a:t>
            </a:r>
            <a:r>
              <a:rPr lang="fr-FR" sz="1400" dirty="0">
                <a:solidFill>
                  <a:srgbClr val="203279"/>
                </a:solidFill>
                <a:latin typeface="Futura LT" panose="02000503000000000000" pitchFamily="2" charset="0"/>
                <a:cs typeface="Arial"/>
              </a:rPr>
              <a:t>au Sénégal a été formulée par la Région Ile-de-France dans le cadre de la convention de coopération signée entre la région Ile-de-France et Busines France  pour l’organisation de missions d’appui à l’export des entreprises franciliennes lors des déplacements d’élus ou de représentants de la région Ile-de-France.  Cette mission au Sénégal est organisée </a:t>
            </a:r>
            <a:r>
              <a:rPr lang="en-US" sz="1400" dirty="0">
                <a:solidFill>
                  <a:srgbClr val="203279"/>
                </a:solidFill>
                <a:latin typeface="Futura LT" panose="02000503000000000000" pitchFamily="2" charset="0"/>
                <a:cs typeface="Arial"/>
              </a:rPr>
              <a:t>à l ’occasion de </a:t>
            </a:r>
            <a:r>
              <a:rPr lang="en-US" sz="1400" dirty="0" err="1">
                <a:solidFill>
                  <a:srgbClr val="203279"/>
                </a:solidFill>
                <a:latin typeface="Futura LT" panose="02000503000000000000" pitchFamily="2" charset="0"/>
                <a:cs typeface="Arial"/>
              </a:rPr>
              <a:t>l’organisation</a:t>
            </a:r>
            <a:r>
              <a:rPr lang="en-US" sz="1400" dirty="0">
                <a:solidFill>
                  <a:srgbClr val="203279"/>
                </a:solidFill>
                <a:latin typeface="Futura LT" panose="02000503000000000000" pitchFamily="2" charset="0"/>
                <a:cs typeface="Arial"/>
              </a:rPr>
              <a:t> du Forum économique de Dakar/</a:t>
            </a:r>
            <a:r>
              <a:rPr lang="en-US" sz="1400" dirty="0" err="1">
                <a:solidFill>
                  <a:srgbClr val="203279"/>
                </a:solidFill>
                <a:latin typeface="Futura LT" panose="02000503000000000000" pitchFamily="2" charset="0"/>
                <a:cs typeface="Arial"/>
              </a:rPr>
              <a:t>Rufisque</a:t>
            </a:r>
            <a:r>
              <a:rPr lang="en-US" sz="1400" dirty="0">
                <a:solidFill>
                  <a:srgbClr val="203279"/>
                </a:solidFill>
                <a:latin typeface="Futura LT" panose="02000503000000000000" pitchFamily="2" charset="0"/>
                <a:cs typeface="Arial"/>
              </a:rPr>
              <a:t>, </a:t>
            </a:r>
            <a:r>
              <a:rPr lang="en-US" sz="1400" dirty="0" err="1">
                <a:solidFill>
                  <a:srgbClr val="203279"/>
                </a:solidFill>
                <a:latin typeface="Futura LT" panose="02000503000000000000" pitchFamily="2" charset="0"/>
                <a:cs typeface="Arial"/>
              </a:rPr>
              <a:t>dont</a:t>
            </a:r>
            <a:r>
              <a:rPr lang="en-US" sz="1400" dirty="0">
                <a:solidFill>
                  <a:srgbClr val="203279"/>
                </a:solidFill>
                <a:latin typeface="Futura LT" panose="02000503000000000000" pitchFamily="2" charset="0"/>
                <a:cs typeface="Arial"/>
              </a:rPr>
              <a:t> la </a:t>
            </a:r>
            <a:r>
              <a:rPr lang="en-US" sz="1400" dirty="0" err="1">
                <a:solidFill>
                  <a:srgbClr val="203279"/>
                </a:solidFill>
                <a:latin typeface="Futura LT" panose="02000503000000000000" pitchFamily="2" charset="0"/>
                <a:cs typeface="Arial"/>
              </a:rPr>
              <a:t>Région</a:t>
            </a:r>
            <a:r>
              <a:rPr lang="en-US" sz="1400" dirty="0">
                <a:solidFill>
                  <a:srgbClr val="203279"/>
                </a:solidFill>
                <a:latin typeface="Futura LT" panose="02000503000000000000" pitchFamily="2" charset="0"/>
                <a:cs typeface="Arial"/>
              </a:rPr>
              <a:t> Ile-de-France </a:t>
            </a:r>
            <a:r>
              <a:rPr lang="en-US" sz="1400" dirty="0" err="1">
                <a:solidFill>
                  <a:srgbClr val="203279"/>
                </a:solidFill>
                <a:latin typeface="Futura LT" panose="02000503000000000000" pitchFamily="2" charset="0"/>
                <a:cs typeface="Arial"/>
              </a:rPr>
              <a:t>est</a:t>
            </a:r>
            <a:r>
              <a:rPr lang="en-US" sz="1400" dirty="0">
                <a:solidFill>
                  <a:srgbClr val="203279"/>
                </a:solidFill>
                <a:latin typeface="Futura LT" panose="02000503000000000000" pitchFamily="2" charset="0"/>
                <a:cs typeface="Arial"/>
              </a:rPr>
              <a:t> </a:t>
            </a:r>
            <a:r>
              <a:rPr lang="en-US" sz="1400" dirty="0" err="1">
                <a:solidFill>
                  <a:srgbClr val="203279"/>
                </a:solidFill>
                <a:latin typeface="Futura LT" panose="02000503000000000000" pitchFamily="2" charset="0"/>
                <a:cs typeface="Arial"/>
              </a:rPr>
              <a:t>partenaire</a:t>
            </a:r>
            <a:r>
              <a:rPr lang="en-US" sz="1400" dirty="0">
                <a:solidFill>
                  <a:srgbClr val="203279"/>
                </a:solidFill>
                <a:latin typeface="Futura LT" panose="02000503000000000000" pitchFamily="2" charset="0"/>
                <a:cs typeface="Arial"/>
              </a:rPr>
              <a:t>. </a:t>
            </a:r>
            <a:endParaRPr lang="en-US" sz="1400" dirty="0">
              <a:solidFill>
                <a:srgbClr val="203279"/>
              </a:solidFill>
              <a:latin typeface="Futura LT" panose="02000503000000000000" pitchFamily="2" charset="0"/>
              <a:cs typeface="Arial" panose="020B0604020202020204" pitchFamily="34" charset="0"/>
            </a:endParaRPr>
          </a:p>
          <a:p>
            <a:pPr marL="0" indent="0" algn="just">
              <a:lnSpc>
                <a:spcPct val="100000"/>
              </a:lnSpc>
              <a:spcBef>
                <a:spcPts val="0"/>
              </a:spcBef>
              <a:buClr>
                <a:srgbClr val="005086"/>
              </a:buClr>
              <a:buNone/>
            </a:pPr>
            <a:endParaRPr lang="en-US" sz="1400" dirty="0">
              <a:solidFill>
                <a:srgbClr val="203279"/>
              </a:solidFill>
              <a:latin typeface="Futura LT" panose="02000503000000000000" pitchFamily="2" charset="0"/>
              <a:cs typeface="Arial" panose="020B0604020202020204" pitchFamily="34" charset="0"/>
            </a:endParaRPr>
          </a:p>
          <a:p>
            <a:pPr marL="0" indent="0" algn="just">
              <a:lnSpc>
                <a:spcPct val="100000"/>
              </a:lnSpc>
              <a:spcBef>
                <a:spcPts val="0"/>
              </a:spcBef>
              <a:buClr>
                <a:srgbClr val="005086"/>
              </a:buClr>
              <a:buNone/>
            </a:pPr>
            <a:r>
              <a:rPr lang="en-US" sz="1400" dirty="0">
                <a:solidFill>
                  <a:srgbClr val="203279"/>
                </a:solidFill>
                <a:latin typeface="Futura LT" panose="02000503000000000000" pitchFamily="2" charset="0"/>
                <a:cs typeface="Arial"/>
              </a:rPr>
              <a:t>Cette mission </a:t>
            </a:r>
            <a:r>
              <a:rPr lang="en-US" sz="1400" dirty="0" err="1">
                <a:solidFill>
                  <a:srgbClr val="203279"/>
                </a:solidFill>
                <a:latin typeface="Futura LT" panose="02000503000000000000" pitchFamily="2" charset="0"/>
                <a:cs typeface="Arial"/>
              </a:rPr>
              <a:t>s’adresse</a:t>
            </a:r>
            <a:r>
              <a:rPr lang="en-US" sz="1400" dirty="0">
                <a:solidFill>
                  <a:srgbClr val="203279"/>
                </a:solidFill>
                <a:latin typeface="Futura LT" panose="02000503000000000000" pitchFamily="2" charset="0"/>
                <a:cs typeface="Arial"/>
              </a:rPr>
              <a:t> aux </a:t>
            </a:r>
            <a:r>
              <a:rPr lang="en-US" sz="1400" b="1" dirty="0" err="1">
                <a:solidFill>
                  <a:srgbClr val="203279"/>
                </a:solidFill>
                <a:latin typeface="Futura LT" panose="02000503000000000000" pitchFamily="2" charset="0"/>
                <a:cs typeface="Arial"/>
              </a:rPr>
              <a:t>entreprises</a:t>
            </a:r>
            <a:r>
              <a:rPr lang="en-US" sz="1400" b="1" dirty="0">
                <a:solidFill>
                  <a:srgbClr val="203279"/>
                </a:solidFill>
                <a:latin typeface="Futura LT" panose="02000503000000000000" pitchFamily="2" charset="0"/>
                <a:cs typeface="Arial"/>
              </a:rPr>
              <a:t> </a:t>
            </a:r>
            <a:r>
              <a:rPr lang="en-US" sz="1400" b="1" dirty="0" err="1">
                <a:solidFill>
                  <a:srgbClr val="203279"/>
                </a:solidFill>
                <a:latin typeface="Futura LT" panose="02000503000000000000" pitchFamily="2" charset="0"/>
                <a:cs typeface="Arial"/>
              </a:rPr>
              <a:t>franciliennes</a:t>
            </a:r>
            <a:r>
              <a:rPr lang="en-US" sz="1400" b="1" dirty="0">
                <a:solidFill>
                  <a:srgbClr val="203279"/>
                </a:solidFill>
                <a:latin typeface="Futura LT" panose="02000503000000000000" pitchFamily="2" charset="0"/>
                <a:cs typeface="Arial"/>
              </a:rPr>
              <a:t>, PME et TPE,  </a:t>
            </a:r>
            <a:r>
              <a:rPr lang="en-US" sz="1400" dirty="0">
                <a:solidFill>
                  <a:srgbClr val="203279"/>
                </a:solidFill>
                <a:latin typeface="Futura LT" panose="02000503000000000000" pitchFamily="2" charset="0"/>
                <a:cs typeface="Arial"/>
              </a:rPr>
              <a:t>qui </a:t>
            </a:r>
            <a:r>
              <a:rPr lang="fr-FR" sz="1400" dirty="0">
                <a:solidFill>
                  <a:srgbClr val="203279"/>
                </a:solidFill>
                <a:latin typeface="Futura LT" panose="02000503000000000000" pitchFamily="2" charset="0"/>
                <a:cs typeface="Arial"/>
              </a:rPr>
              <a:t>ne sont pas encore présentes sur le marché sénégalais. </a:t>
            </a:r>
            <a:endParaRPr lang="en-US" sz="1400" dirty="0">
              <a:solidFill>
                <a:srgbClr val="203279"/>
              </a:solidFill>
              <a:latin typeface="Futura LT" panose="02000503000000000000" pitchFamily="2" charset="0"/>
              <a:cs typeface="Arial"/>
            </a:endParaRPr>
          </a:p>
          <a:p>
            <a:pPr marL="0" indent="0" algn="just">
              <a:buNone/>
            </a:pPr>
            <a:r>
              <a:rPr lang="fr-FR" sz="1400" dirty="0">
                <a:solidFill>
                  <a:srgbClr val="203279"/>
                </a:solidFill>
                <a:latin typeface="Futura LT" panose="02000503000000000000" pitchFamily="2" charset="0"/>
                <a:cs typeface="Arial"/>
              </a:rPr>
              <a:t>Il s’agit d’une mission complète : chaque entreprise participante bénéficiera d'un cadrage personnalisé avec les équipes sectorielles/ une prospection </a:t>
            </a:r>
            <a:r>
              <a:rPr lang="fr-FR" sz="1400" u="sng" dirty="0">
                <a:solidFill>
                  <a:srgbClr val="203279"/>
                </a:solidFill>
                <a:latin typeface="Futura LT" panose="02000503000000000000" pitchFamily="2" charset="0"/>
                <a:cs typeface="Arial"/>
              </a:rPr>
              <a:t>locale selon un cahier des charges bien défini /un programme de rendez-vous B2B / conseils et coaching au fil de l’eau</a:t>
            </a:r>
            <a:r>
              <a:rPr lang="fr-FR" sz="1200" u="sng" dirty="0">
                <a:solidFill>
                  <a:srgbClr val="203279"/>
                </a:solidFill>
                <a:latin typeface="Futura LT" panose="02000503000000000000" pitchFamily="2" charset="0"/>
                <a:cs typeface="Arial"/>
              </a:rPr>
              <a:t>]</a:t>
            </a:r>
            <a:r>
              <a:rPr lang="fr-FR" sz="1400" u="sng" dirty="0">
                <a:solidFill>
                  <a:srgbClr val="203279"/>
                </a:solidFill>
                <a:latin typeface="Futura LT" panose="02000503000000000000" pitchFamily="2" charset="0"/>
                <a:cs typeface="Arial"/>
              </a:rPr>
              <a:t>.</a:t>
            </a:r>
          </a:p>
          <a:p>
            <a:pPr marL="0" indent="0" algn="just">
              <a:buNone/>
            </a:pPr>
            <a:r>
              <a:rPr lang="fr-FR" sz="1400" dirty="0">
                <a:solidFill>
                  <a:srgbClr val="203279"/>
                </a:solidFill>
                <a:latin typeface="Futura LT" panose="02000503000000000000" pitchFamily="2" charset="0"/>
                <a:cs typeface="Arial"/>
              </a:rPr>
              <a:t>Cette mission sera précédée d’un « </a:t>
            </a:r>
            <a:r>
              <a:rPr lang="fr-FR" sz="1400" dirty="0" err="1">
                <a:solidFill>
                  <a:srgbClr val="203279"/>
                </a:solidFill>
                <a:latin typeface="Futura LT" panose="02000503000000000000" pitchFamily="2" charset="0"/>
                <a:cs typeface="Arial"/>
              </a:rPr>
              <a:t>e-Warm’Up</a:t>
            </a:r>
            <a:r>
              <a:rPr lang="fr-FR" sz="1400" dirty="0">
                <a:solidFill>
                  <a:srgbClr val="203279"/>
                </a:solidFill>
                <a:latin typeface="Futura LT" panose="02000503000000000000" pitchFamily="2" charset="0"/>
                <a:cs typeface="Arial"/>
              </a:rPr>
              <a:t> » / « </a:t>
            </a:r>
            <a:r>
              <a:rPr lang="fr-FR" sz="1400" dirty="0" err="1">
                <a:solidFill>
                  <a:srgbClr val="203279"/>
                </a:solidFill>
                <a:latin typeface="Futura LT" panose="02000503000000000000" pitchFamily="2" charset="0"/>
                <a:cs typeface="Arial"/>
              </a:rPr>
              <a:t>Warm’Up</a:t>
            </a:r>
            <a:r>
              <a:rPr lang="fr-FR" sz="1400" dirty="0">
                <a:solidFill>
                  <a:srgbClr val="203279"/>
                </a:solidFill>
                <a:latin typeface="Futura LT" panose="02000503000000000000" pitchFamily="2" charset="0"/>
                <a:cs typeface="Arial"/>
              </a:rPr>
              <a:t> » avant la tenue des rendez-vous afin d’optimiser la projection des entreprises sur la zone et de préparer les programmes de rendez-vous individuels, et suivi d’une séance de Bilan collectif, </a:t>
            </a:r>
          </a:p>
          <a:p>
            <a:pPr marL="342900" lvl="0" indent="-342900" algn="just">
              <a:buFont typeface="+mj-lt"/>
              <a:buAutoNum type="arabicPeriod"/>
            </a:pPr>
            <a:endParaRPr lang="fr-FR" sz="1400" dirty="0">
              <a:solidFill>
                <a:srgbClr val="203279"/>
              </a:solidFill>
              <a:latin typeface="Futura LT" panose="02000503000000000000" pitchFamily="2" charset="0"/>
              <a:cs typeface="Arial"/>
            </a:endParaRPr>
          </a:p>
          <a:p>
            <a:pPr marL="0" indent="0" algn="just">
              <a:lnSpc>
                <a:spcPct val="100000"/>
              </a:lnSpc>
              <a:spcBef>
                <a:spcPts val="0"/>
              </a:spcBef>
              <a:buSzPct val="65000"/>
              <a:buNone/>
              <a:tabLst>
                <a:tab pos="179388" algn="l"/>
                <a:tab pos="5026025" algn="r"/>
              </a:tabLst>
            </a:pPr>
            <a:r>
              <a:rPr lang="fr-FR" sz="1400" b="1" u="sng" dirty="0">
                <a:solidFill>
                  <a:srgbClr val="203279"/>
                </a:solidFill>
                <a:latin typeface="Futura LT" panose="02000503000000000000" pitchFamily="2" charset="0"/>
              </a:rPr>
              <a:t>Objectif </a:t>
            </a:r>
            <a:r>
              <a:rPr lang="fr-FR" sz="1400" dirty="0">
                <a:solidFill>
                  <a:srgbClr val="203279"/>
                </a:solidFill>
                <a:latin typeface="Futura LT" panose="02000503000000000000" pitchFamily="2" charset="0"/>
              </a:rPr>
              <a:t>: 10 PME</a:t>
            </a:r>
            <a:endParaRPr lang="fr-FR" sz="1400" b="1" u="sng" dirty="0">
              <a:solidFill>
                <a:srgbClr val="203279"/>
              </a:solidFill>
              <a:highlight>
                <a:srgbClr val="FFFF00"/>
              </a:highlight>
              <a:latin typeface="Futura LT" panose="02000503000000000000" pitchFamily="2" charset="0"/>
            </a:endParaRPr>
          </a:p>
          <a:p>
            <a:pPr marL="0" indent="0" algn="just">
              <a:lnSpc>
                <a:spcPct val="100000"/>
              </a:lnSpc>
              <a:spcBef>
                <a:spcPts val="0"/>
              </a:spcBef>
              <a:buSzPct val="65000"/>
              <a:buNone/>
              <a:tabLst>
                <a:tab pos="179388" algn="l"/>
                <a:tab pos="5026025" algn="r"/>
              </a:tabLst>
            </a:pPr>
            <a:endParaRPr lang="fr-FR" sz="1400" b="1" u="sng" dirty="0">
              <a:solidFill>
                <a:srgbClr val="203279"/>
              </a:solidFill>
              <a:highlight>
                <a:srgbClr val="FFFF00"/>
              </a:highlight>
              <a:latin typeface="Futura LT" panose="02000503000000000000" pitchFamily="2" charset="0"/>
            </a:endParaRPr>
          </a:p>
          <a:p>
            <a:pPr marL="0" lvl="0" indent="0" algn="just">
              <a:lnSpc>
                <a:spcPct val="100000"/>
              </a:lnSpc>
              <a:spcBef>
                <a:spcPts val="0"/>
              </a:spcBef>
              <a:buSzPct val="65000"/>
              <a:buNone/>
              <a:tabLst>
                <a:tab pos="179388" algn="l"/>
                <a:tab pos="5026025" algn="r"/>
              </a:tabLst>
            </a:pPr>
            <a:endParaRPr lang="fr-FR" sz="1400" dirty="0">
              <a:solidFill>
                <a:srgbClr val="203279"/>
              </a:solidFill>
              <a:latin typeface="Futura LT" panose="02000503000000000000" pitchFamily="2" charset="0"/>
            </a:endParaRPr>
          </a:p>
          <a:p>
            <a:pPr marL="0" indent="0" algn="just">
              <a:lnSpc>
                <a:spcPct val="100000"/>
              </a:lnSpc>
              <a:spcBef>
                <a:spcPts val="0"/>
              </a:spcBef>
              <a:buSzPct val="65000"/>
              <a:buNone/>
              <a:tabLst>
                <a:tab pos="179388" algn="l"/>
                <a:tab pos="5026025" algn="r"/>
              </a:tabLst>
            </a:pPr>
            <a:r>
              <a:rPr lang="fr-FR" sz="1400" b="1" u="sng" dirty="0">
                <a:solidFill>
                  <a:srgbClr val="203279"/>
                </a:solidFill>
                <a:latin typeface="Futura LT" panose="02000503000000000000" pitchFamily="2" charset="0"/>
              </a:rPr>
              <a:t>Secteurs visés : </a:t>
            </a:r>
          </a:p>
          <a:p>
            <a:pPr algn="just">
              <a:lnSpc>
                <a:spcPct val="100000"/>
              </a:lnSpc>
              <a:spcBef>
                <a:spcPts val="0"/>
              </a:spcBef>
              <a:buSzPct val="65000"/>
              <a:tabLst>
                <a:tab pos="179388" algn="l"/>
                <a:tab pos="5026025" algn="r"/>
              </a:tabLst>
            </a:pPr>
            <a:r>
              <a:rPr lang="fr-FR" sz="1400" dirty="0">
                <a:solidFill>
                  <a:srgbClr val="203279"/>
                </a:solidFill>
                <a:latin typeface="Futura LT" panose="02000503000000000000" pitchFamily="2" charset="0"/>
              </a:rPr>
              <a:t>Aménagement urbain, mobilité , industrie, énergie</a:t>
            </a:r>
          </a:p>
          <a:p>
            <a:pPr algn="just">
              <a:lnSpc>
                <a:spcPct val="100000"/>
              </a:lnSpc>
              <a:spcBef>
                <a:spcPts val="0"/>
              </a:spcBef>
              <a:buSzPct val="65000"/>
              <a:tabLst>
                <a:tab pos="179388" algn="l"/>
                <a:tab pos="5026025" algn="r"/>
              </a:tabLst>
            </a:pPr>
            <a:r>
              <a:rPr lang="fr-FR" sz="1400" dirty="0">
                <a:solidFill>
                  <a:srgbClr val="203279"/>
                </a:solidFill>
                <a:latin typeface="Futura LT" panose="02000503000000000000" pitchFamily="2" charset="0"/>
              </a:rPr>
              <a:t>Tourisme et hôtellerie</a:t>
            </a:r>
          </a:p>
          <a:p>
            <a:pPr algn="just">
              <a:lnSpc>
                <a:spcPct val="100000"/>
              </a:lnSpc>
              <a:spcBef>
                <a:spcPts val="0"/>
              </a:spcBef>
              <a:buSzPct val="65000"/>
              <a:tabLst>
                <a:tab pos="179388" algn="l"/>
                <a:tab pos="5026025" algn="r"/>
              </a:tabLst>
            </a:pPr>
            <a:r>
              <a:rPr lang="fr-FR" sz="1400" dirty="0">
                <a:solidFill>
                  <a:srgbClr val="203279"/>
                </a:solidFill>
                <a:latin typeface="Futura LT" panose="02000503000000000000" pitchFamily="2" charset="0"/>
              </a:rPr>
              <a:t>Alimentation et </a:t>
            </a:r>
            <a:r>
              <a:rPr lang="fr-FR" sz="1400" dirty="0" err="1">
                <a:solidFill>
                  <a:srgbClr val="203279"/>
                </a:solidFill>
                <a:latin typeface="Futura LT" panose="02000503000000000000" pitchFamily="2" charset="0"/>
              </a:rPr>
              <a:t>agtech</a:t>
            </a:r>
            <a:r>
              <a:rPr lang="fr-FR" sz="1400" dirty="0">
                <a:solidFill>
                  <a:srgbClr val="203279"/>
                </a:solidFill>
                <a:latin typeface="Futura LT" panose="02000503000000000000" pitchFamily="2" charset="0"/>
              </a:rPr>
              <a:t> </a:t>
            </a:r>
          </a:p>
          <a:p>
            <a:pPr algn="just">
              <a:lnSpc>
                <a:spcPct val="100000"/>
              </a:lnSpc>
              <a:spcBef>
                <a:spcPts val="0"/>
              </a:spcBef>
              <a:buSzPct val="65000"/>
              <a:tabLst>
                <a:tab pos="179388" algn="l"/>
                <a:tab pos="5026025" algn="r"/>
              </a:tabLst>
            </a:pPr>
            <a:r>
              <a:rPr lang="fr-FR" sz="1400" dirty="0">
                <a:solidFill>
                  <a:srgbClr val="203279"/>
                </a:solidFill>
                <a:latin typeface="Futura LT" panose="02000503000000000000" pitchFamily="2" charset="0"/>
              </a:rPr>
              <a:t>Sport et innovation </a:t>
            </a:r>
          </a:p>
          <a:p>
            <a:pPr marL="457200" lvl="1" indent="0" algn="just">
              <a:lnSpc>
                <a:spcPct val="100000"/>
              </a:lnSpc>
              <a:spcBef>
                <a:spcPts val="0"/>
              </a:spcBef>
              <a:buClr>
                <a:srgbClr val="005086"/>
              </a:buClr>
              <a:buSzPct val="65000"/>
              <a:buNone/>
              <a:tabLst>
                <a:tab pos="179388" algn="l"/>
                <a:tab pos="5026025" algn="r"/>
              </a:tabLst>
            </a:pPr>
            <a:endParaRPr lang="fr-FR" sz="1400" dirty="0">
              <a:solidFill>
                <a:srgbClr val="203279"/>
              </a:solidFill>
              <a:latin typeface="Futura LT" panose="02000503000000000000" pitchFamily="2" charset="0"/>
            </a:endParaRPr>
          </a:p>
          <a:p>
            <a:pPr marL="0" lvl="0" indent="0" algn="just">
              <a:buNone/>
            </a:pPr>
            <a:endParaRPr lang="fr-FR" sz="1400" dirty="0">
              <a:solidFill>
                <a:srgbClr val="203279"/>
              </a:solidFill>
              <a:latin typeface="Futura LT" panose="02000503000000000000" pitchFamily="2" charset="0"/>
              <a:cs typeface="Arial"/>
            </a:endParaRPr>
          </a:p>
        </p:txBody>
      </p:sp>
    </p:spTree>
    <p:extLst>
      <p:ext uri="{BB962C8B-B14F-4D97-AF65-F5344CB8AC3E}">
        <p14:creationId xmlns:p14="http://schemas.microsoft.com/office/powerpoint/2010/main" val="2388071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0"/>
          </p:nvPr>
        </p:nvSpPr>
        <p:spPr>
          <a:xfrm>
            <a:off x="575733" y="6536596"/>
            <a:ext cx="1908000" cy="180000"/>
          </a:xfrm>
        </p:spPr>
        <p:txBody>
          <a:bodyPr/>
          <a:lstStyle/>
          <a:p>
            <a:pPr defTabSz="914377"/>
            <a:r>
              <a:rPr lang="fr-FR" sz="933" dirty="0">
                <a:solidFill>
                  <a:srgbClr val="000000"/>
                </a:solidFill>
                <a:latin typeface="Arial"/>
              </a:rPr>
              <a:t>©2020 Business France. Tous droits réservés</a:t>
            </a:r>
          </a:p>
        </p:txBody>
      </p:sp>
      <p:sp>
        <p:nvSpPr>
          <p:cNvPr id="3" name="Espace réservé du numéro de diapositive 2"/>
          <p:cNvSpPr>
            <a:spLocks noGrp="1"/>
          </p:cNvSpPr>
          <p:nvPr>
            <p:ph type="sldNum" sz="quarter" idx="11"/>
          </p:nvPr>
        </p:nvSpPr>
        <p:spPr/>
        <p:txBody>
          <a:bodyPr/>
          <a:lstStyle/>
          <a:p>
            <a:pPr defTabSz="914377"/>
            <a:fld id="{95249FB3-2D92-4B86-AF9E-9917563CAFD2}" type="slidenum">
              <a:rPr lang="fr-FR">
                <a:solidFill>
                  <a:srgbClr val="FFFFFF"/>
                </a:solidFill>
                <a:latin typeface="Arial"/>
              </a:rPr>
              <a:pPr defTabSz="914377"/>
              <a:t>3</a:t>
            </a:fld>
            <a:endParaRPr lang="fr-FR">
              <a:solidFill>
                <a:srgbClr val="FFFFFF"/>
              </a:solidFill>
              <a:latin typeface="Arial"/>
            </a:endParaRPr>
          </a:p>
        </p:txBody>
      </p:sp>
      <p:sp>
        <p:nvSpPr>
          <p:cNvPr id="11" name="Espace réservé du texte 10"/>
          <p:cNvSpPr>
            <a:spLocks noGrp="1"/>
          </p:cNvSpPr>
          <p:nvPr>
            <p:ph type="body" sz="quarter" idx="12"/>
          </p:nvPr>
        </p:nvSpPr>
        <p:spPr>
          <a:xfrm>
            <a:off x="575734" y="1812493"/>
            <a:ext cx="6244415" cy="1328267"/>
          </a:xfrm>
        </p:spPr>
        <p:txBody>
          <a:bodyPr/>
          <a:lstStyle/>
          <a:p>
            <a:r>
              <a:rPr lang="fr-FR" sz="1080" dirty="0"/>
              <a:t>2</a:t>
            </a:r>
            <a:r>
              <a:rPr lang="fr-FR" sz="1080" baseline="30000" dirty="0"/>
              <a:t>e</a:t>
            </a:r>
            <a:r>
              <a:rPr lang="fr-FR" sz="1080" dirty="0"/>
              <a:t> économie d’Afrique de l’ouest francophone, le Sénégal connaît une accélération significative de sa croissance et affiche des taux supérieurs à 6 % depuis 2016. Le pays est une porte d’entrée sur l’espace ouest-africain. Son économie se diversifie, grâce au partenariat novateur entre autorités et partenaires privés. Jouissant d’un modèle démocratique stable et reconnu, le Sénégal est l’un des seuls pays de la région n’ayant pas connu de troubles. </a:t>
            </a:r>
          </a:p>
          <a:p>
            <a:r>
              <a:rPr lang="fr-FR" sz="1080" dirty="0"/>
              <a:t>La France est le principal partenaire et investisseur – plus de 250 filiales</a:t>
            </a:r>
          </a:p>
          <a:p>
            <a:endParaRPr lang="fr-FR" dirty="0"/>
          </a:p>
        </p:txBody>
      </p:sp>
      <p:graphicFrame>
        <p:nvGraphicFramePr>
          <p:cNvPr id="22" name="Tableau 21"/>
          <p:cNvGraphicFramePr>
            <a:graphicFrameLocks noGrp="1"/>
          </p:cNvGraphicFramePr>
          <p:nvPr/>
        </p:nvGraphicFramePr>
        <p:xfrm>
          <a:off x="1891033" y="5881080"/>
          <a:ext cx="3614877" cy="259080"/>
        </p:xfrm>
        <a:graphic>
          <a:graphicData uri="http://schemas.openxmlformats.org/drawingml/2006/table">
            <a:tbl>
              <a:tblPr firstRow="1" bandRow="1">
                <a:tableStyleId>{5C22544A-7EE6-4342-B048-85BDC9FD1C3A}</a:tableStyleId>
              </a:tblPr>
              <a:tblGrid>
                <a:gridCol w="1204959">
                  <a:extLst>
                    <a:ext uri="{9D8B030D-6E8A-4147-A177-3AD203B41FA5}">
                      <a16:colId xmlns:a16="http://schemas.microsoft.com/office/drawing/2014/main" val="20000"/>
                    </a:ext>
                  </a:extLst>
                </a:gridCol>
                <a:gridCol w="1204959">
                  <a:extLst>
                    <a:ext uri="{9D8B030D-6E8A-4147-A177-3AD203B41FA5}">
                      <a16:colId xmlns:a16="http://schemas.microsoft.com/office/drawing/2014/main" val="20001"/>
                    </a:ext>
                  </a:extLst>
                </a:gridCol>
                <a:gridCol w="1204959">
                  <a:extLst>
                    <a:ext uri="{9D8B030D-6E8A-4147-A177-3AD203B41FA5}">
                      <a16:colId xmlns:a16="http://schemas.microsoft.com/office/drawing/2014/main" val="20002"/>
                    </a:ext>
                  </a:extLst>
                </a:gridCol>
              </a:tblGrid>
              <a:tr h="254000">
                <a:tc>
                  <a:txBody>
                    <a:bodyPr/>
                    <a:lstStyle/>
                    <a:p>
                      <a:pPr algn="ctr"/>
                      <a:r>
                        <a:rPr lang="fr-FR" sz="1100" b="0">
                          <a:solidFill>
                            <a:schemeClr val="tx1"/>
                          </a:solidFill>
                        </a:rPr>
                        <a:t>1975</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fr-FR" sz="1100" b="0">
                          <a:solidFill>
                            <a:schemeClr val="tx1"/>
                          </a:solidFill>
                        </a:rPr>
                        <a:t>1995</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fr-FR" sz="1100" b="0">
                          <a:solidFill>
                            <a:schemeClr val="tx1"/>
                          </a:solidFill>
                        </a:rPr>
                        <a:t>1995</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cxnSp>
        <p:nvCxnSpPr>
          <p:cNvPr id="24" name="Connecteur droit avec flèche 23"/>
          <p:cNvCxnSpPr/>
          <p:nvPr/>
        </p:nvCxnSpPr>
        <p:spPr>
          <a:xfrm flipV="1">
            <a:off x="1737608" y="5838300"/>
            <a:ext cx="3921723" cy="9331"/>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grpSp>
        <p:nvGrpSpPr>
          <p:cNvPr id="41" name="Groupe 40"/>
          <p:cNvGrpSpPr/>
          <p:nvPr/>
        </p:nvGrpSpPr>
        <p:grpSpPr>
          <a:xfrm>
            <a:off x="4725307" y="3926811"/>
            <a:ext cx="1745236" cy="369332"/>
            <a:chOff x="4500585" y="3996380"/>
            <a:chExt cx="1745236" cy="369332"/>
          </a:xfrm>
        </p:grpSpPr>
        <p:sp>
          <p:nvSpPr>
            <p:cNvPr id="20" name="ZoneTexte 19"/>
            <p:cNvSpPr txBox="1"/>
            <p:nvPr/>
          </p:nvSpPr>
          <p:spPr>
            <a:xfrm>
              <a:off x="4885640" y="3996380"/>
              <a:ext cx="1360181" cy="369332"/>
            </a:xfrm>
            <a:prstGeom prst="rect">
              <a:avLst/>
            </a:prstGeom>
            <a:noFill/>
          </p:spPr>
          <p:txBody>
            <a:bodyPr wrap="square" lIns="0" tIns="0" rIns="0" bIns="0" rtlCol="0">
              <a:spAutoFit/>
            </a:bodyPr>
            <a:lstStyle/>
            <a:p>
              <a:pPr defTabSz="914377"/>
              <a:r>
                <a:rPr lang="fr-FR" sz="1400">
                  <a:solidFill>
                    <a:srgbClr val="EA5B0C"/>
                  </a:solidFill>
                  <a:latin typeface="Arial"/>
                </a:rPr>
                <a:t>54,6 % </a:t>
              </a:r>
            </a:p>
            <a:p>
              <a:pPr defTabSz="914377"/>
              <a:r>
                <a:rPr lang="fr-FR" sz="1000">
                  <a:solidFill>
                    <a:srgbClr val="000000"/>
                  </a:solidFill>
                  <a:latin typeface="Arial"/>
                </a:rPr>
                <a:t>taux d’alphabétisation</a:t>
              </a:r>
            </a:p>
          </p:txBody>
        </p:sp>
        <p:pic>
          <p:nvPicPr>
            <p:cNvPr id="32" name="Image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00585" y="4056078"/>
              <a:ext cx="292609" cy="249937"/>
            </a:xfrm>
            <a:prstGeom prst="rect">
              <a:avLst/>
            </a:prstGeom>
          </p:spPr>
        </p:pic>
      </p:grpSp>
      <p:grpSp>
        <p:nvGrpSpPr>
          <p:cNvPr id="42" name="Groupe 41"/>
          <p:cNvGrpSpPr/>
          <p:nvPr/>
        </p:nvGrpSpPr>
        <p:grpSpPr>
          <a:xfrm>
            <a:off x="4719211" y="4625713"/>
            <a:ext cx="1751332" cy="523220"/>
            <a:chOff x="4494489" y="4763453"/>
            <a:chExt cx="1751332" cy="523220"/>
          </a:xfrm>
        </p:grpSpPr>
        <p:sp>
          <p:nvSpPr>
            <p:cNvPr id="21" name="ZoneTexte 20"/>
            <p:cNvSpPr txBox="1"/>
            <p:nvPr/>
          </p:nvSpPr>
          <p:spPr>
            <a:xfrm>
              <a:off x="4889314" y="4763453"/>
              <a:ext cx="1356507" cy="523220"/>
            </a:xfrm>
            <a:prstGeom prst="rect">
              <a:avLst/>
            </a:prstGeom>
            <a:noFill/>
          </p:spPr>
          <p:txBody>
            <a:bodyPr wrap="square" lIns="0" tIns="0" rIns="0" bIns="0" rtlCol="0">
              <a:spAutoFit/>
            </a:bodyPr>
            <a:lstStyle/>
            <a:p>
              <a:pPr defTabSz="914377"/>
              <a:r>
                <a:rPr lang="fr-FR" sz="1400">
                  <a:solidFill>
                    <a:srgbClr val="EA5B0C"/>
                  </a:solidFill>
                  <a:latin typeface="Arial"/>
                </a:rPr>
                <a:t>25 000 pers.</a:t>
              </a:r>
              <a:r>
                <a:rPr lang="fr-FR" sz="1000">
                  <a:solidFill>
                    <a:srgbClr val="000000"/>
                  </a:solidFill>
                  <a:latin typeface="Arial"/>
                </a:rPr>
                <a:t> 1</a:t>
              </a:r>
              <a:r>
                <a:rPr lang="fr-FR" sz="1000" baseline="30000">
                  <a:solidFill>
                    <a:srgbClr val="000000"/>
                  </a:solidFill>
                  <a:latin typeface="Arial"/>
                </a:rPr>
                <a:t>ère</a:t>
              </a:r>
              <a:r>
                <a:rPr lang="fr-FR" sz="1000">
                  <a:solidFill>
                    <a:srgbClr val="000000"/>
                  </a:solidFill>
                  <a:latin typeface="Arial"/>
                </a:rPr>
                <a:t> communauté française au sud du Sahara</a:t>
              </a:r>
            </a:p>
          </p:txBody>
        </p:sp>
        <p:pic>
          <p:nvPicPr>
            <p:cNvPr id="33" name="Image 3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94489" y="4795719"/>
              <a:ext cx="304801" cy="304801"/>
            </a:xfrm>
            <a:prstGeom prst="rect">
              <a:avLst/>
            </a:prstGeom>
          </p:spPr>
        </p:pic>
      </p:grpSp>
      <p:grpSp>
        <p:nvGrpSpPr>
          <p:cNvPr id="43" name="Groupe 42"/>
          <p:cNvGrpSpPr/>
          <p:nvPr/>
        </p:nvGrpSpPr>
        <p:grpSpPr>
          <a:xfrm>
            <a:off x="914114" y="3926808"/>
            <a:ext cx="2950092" cy="430887"/>
            <a:chOff x="813376" y="3996380"/>
            <a:chExt cx="2950092" cy="430887"/>
          </a:xfrm>
        </p:grpSpPr>
        <p:sp>
          <p:nvSpPr>
            <p:cNvPr id="17" name="ZoneTexte 16"/>
            <p:cNvSpPr txBox="1"/>
            <p:nvPr/>
          </p:nvSpPr>
          <p:spPr>
            <a:xfrm>
              <a:off x="1188156" y="3996380"/>
              <a:ext cx="2575312" cy="430887"/>
            </a:xfrm>
            <a:prstGeom prst="rect">
              <a:avLst/>
            </a:prstGeom>
            <a:noFill/>
          </p:spPr>
          <p:txBody>
            <a:bodyPr wrap="square" lIns="0" tIns="0" rIns="0" bIns="0" rtlCol="0">
              <a:spAutoFit/>
            </a:bodyPr>
            <a:lstStyle/>
            <a:p>
              <a:pPr defTabSz="914377"/>
              <a:r>
                <a:rPr lang="fr-FR" sz="1400">
                  <a:solidFill>
                    <a:srgbClr val="EA5B0C"/>
                  </a:solidFill>
                  <a:latin typeface="Arial"/>
                </a:rPr>
                <a:t>166</a:t>
              </a:r>
              <a:r>
                <a:rPr lang="fr-FR" sz="1400" baseline="30000">
                  <a:solidFill>
                    <a:srgbClr val="EA5B0C"/>
                  </a:solidFill>
                  <a:latin typeface="Arial"/>
                </a:rPr>
                <a:t>e</a:t>
              </a:r>
              <a:r>
                <a:rPr lang="fr-FR" sz="1000">
                  <a:solidFill>
                    <a:srgbClr val="000000"/>
                  </a:solidFill>
                  <a:latin typeface="Arial"/>
                </a:rPr>
                <a:t> Indice de Développement Humain</a:t>
              </a:r>
            </a:p>
            <a:p>
              <a:pPr defTabSz="914377"/>
              <a:r>
                <a:rPr lang="fr-FR" sz="1400">
                  <a:solidFill>
                    <a:srgbClr val="EA5B0C"/>
                  </a:solidFill>
                  <a:latin typeface="Arial"/>
                </a:rPr>
                <a:t>123</a:t>
              </a:r>
              <a:r>
                <a:rPr lang="fr-FR" sz="1400" baseline="30000">
                  <a:solidFill>
                    <a:srgbClr val="EA5B0C"/>
                  </a:solidFill>
                  <a:latin typeface="Arial"/>
                </a:rPr>
                <a:t>e</a:t>
              </a:r>
              <a:r>
                <a:rPr lang="en-US" sz="1000">
                  <a:solidFill>
                    <a:srgbClr val="000000"/>
                  </a:solidFill>
                  <a:latin typeface="Arial"/>
                </a:rPr>
                <a:t> </a:t>
              </a:r>
              <a:r>
                <a:rPr lang="fr-FR" sz="1000">
                  <a:solidFill>
                    <a:srgbClr val="000000"/>
                  </a:solidFill>
                  <a:latin typeface="Arial"/>
                </a:rPr>
                <a:t>Classement</a:t>
              </a:r>
              <a:r>
                <a:rPr lang="en-US" sz="1000">
                  <a:solidFill>
                    <a:srgbClr val="000000"/>
                  </a:solidFill>
                  <a:latin typeface="Arial"/>
                </a:rPr>
                <a:t> Doing Business 2020</a:t>
              </a:r>
              <a:endParaRPr lang="fr-FR" sz="1000">
                <a:solidFill>
                  <a:srgbClr val="000000"/>
                </a:solidFill>
                <a:latin typeface="Arial"/>
              </a:endParaRPr>
            </a:p>
          </p:txBody>
        </p:sp>
        <p:pic>
          <p:nvPicPr>
            <p:cNvPr id="34" name="Image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3376" y="4059423"/>
              <a:ext cx="304801" cy="304801"/>
            </a:xfrm>
            <a:prstGeom prst="rect">
              <a:avLst/>
            </a:prstGeom>
          </p:spPr>
        </p:pic>
      </p:grpSp>
      <p:grpSp>
        <p:nvGrpSpPr>
          <p:cNvPr id="39" name="Groupe 38"/>
          <p:cNvGrpSpPr/>
          <p:nvPr/>
        </p:nvGrpSpPr>
        <p:grpSpPr>
          <a:xfrm>
            <a:off x="1888817" y="3361094"/>
            <a:ext cx="3617091" cy="324796"/>
            <a:chOff x="1745986" y="3345153"/>
            <a:chExt cx="3312460" cy="324796"/>
          </a:xfrm>
        </p:grpSpPr>
        <p:sp>
          <p:nvSpPr>
            <p:cNvPr id="16" name="ZoneTexte 15"/>
            <p:cNvSpPr txBox="1"/>
            <p:nvPr/>
          </p:nvSpPr>
          <p:spPr>
            <a:xfrm>
              <a:off x="2338495" y="3345153"/>
              <a:ext cx="2719951" cy="276999"/>
            </a:xfrm>
            <a:prstGeom prst="rect">
              <a:avLst/>
            </a:prstGeom>
            <a:noFill/>
          </p:spPr>
          <p:txBody>
            <a:bodyPr wrap="square" lIns="0" tIns="0" rIns="0" bIns="0" rtlCol="0">
              <a:spAutoFit/>
            </a:bodyPr>
            <a:lstStyle/>
            <a:p>
              <a:pPr defTabSz="914377"/>
              <a:r>
                <a:rPr lang="fr-FR" sz="1200">
                  <a:solidFill>
                    <a:srgbClr val="000000"/>
                  </a:solidFill>
                  <a:latin typeface="Arial"/>
                </a:rPr>
                <a:t>Un marché de </a:t>
              </a:r>
              <a:r>
                <a:rPr lang="fr-FR">
                  <a:solidFill>
                    <a:srgbClr val="EA5B0C"/>
                  </a:solidFill>
                  <a:latin typeface="Arial"/>
                </a:rPr>
                <a:t>16,3</a:t>
              </a:r>
              <a:r>
                <a:rPr lang="fr-FR" sz="1200">
                  <a:solidFill>
                    <a:srgbClr val="000000"/>
                  </a:solidFill>
                  <a:latin typeface="Arial"/>
                </a:rPr>
                <a:t> millions d’habitants</a:t>
              </a:r>
            </a:p>
          </p:txBody>
        </p:sp>
        <p:pic>
          <p:nvPicPr>
            <p:cNvPr id="35" name="Image 3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745986" y="3349908"/>
              <a:ext cx="509017" cy="320041"/>
            </a:xfrm>
            <a:prstGeom prst="rect">
              <a:avLst/>
            </a:prstGeom>
          </p:spPr>
        </p:pic>
      </p:grpSp>
      <p:grpSp>
        <p:nvGrpSpPr>
          <p:cNvPr id="44" name="Groupe 43"/>
          <p:cNvGrpSpPr/>
          <p:nvPr/>
        </p:nvGrpSpPr>
        <p:grpSpPr>
          <a:xfrm>
            <a:off x="923650" y="4625712"/>
            <a:ext cx="2947669" cy="430887"/>
            <a:chOff x="813376" y="4505893"/>
            <a:chExt cx="2947669" cy="430887"/>
          </a:xfrm>
        </p:grpSpPr>
        <p:sp>
          <p:nvSpPr>
            <p:cNvPr id="18" name="ZoneTexte 17"/>
            <p:cNvSpPr txBox="1"/>
            <p:nvPr/>
          </p:nvSpPr>
          <p:spPr>
            <a:xfrm>
              <a:off x="1188156" y="4505893"/>
              <a:ext cx="2572889" cy="430887"/>
            </a:xfrm>
            <a:prstGeom prst="rect">
              <a:avLst/>
            </a:prstGeom>
            <a:noFill/>
          </p:spPr>
          <p:txBody>
            <a:bodyPr wrap="square" lIns="0" tIns="0" rIns="0" bIns="0" rtlCol="0">
              <a:spAutoFit/>
            </a:bodyPr>
            <a:lstStyle/>
            <a:p>
              <a:pPr defTabSz="914377"/>
              <a:r>
                <a:rPr lang="fr-FR" sz="1400">
                  <a:solidFill>
                    <a:srgbClr val="EA5B0C"/>
                  </a:solidFill>
                  <a:latin typeface="Arial"/>
                </a:rPr>
                <a:t>46,5 % </a:t>
              </a:r>
              <a:r>
                <a:rPr lang="fr-FR" sz="1000">
                  <a:solidFill>
                    <a:srgbClr val="000000"/>
                  </a:solidFill>
                  <a:latin typeface="Arial"/>
                </a:rPr>
                <a:t>de la population est urbaine</a:t>
              </a:r>
            </a:p>
            <a:p>
              <a:pPr defTabSz="914377"/>
              <a:r>
                <a:rPr lang="fr-FR" sz="1400">
                  <a:solidFill>
                    <a:srgbClr val="EA5B0C"/>
                  </a:solidFill>
                  <a:latin typeface="Arial"/>
                </a:rPr>
                <a:t>53,5 % </a:t>
              </a:r>
              <a:r>
                <a:rPr lang="fr-FR" sz="1000">
                  <a:solidFill>
                    <a:srgbClr val="000000"/>
                  </a:solidFill>
                  <a:latin typeface="Arial"/>
                </a:rPr>
                <a:t>de la population est rurale</a:t>
              </a:r>
            </a:p>
          </p:txBody>
        </p:sp>
        <p:pic>
          <p:nvPicPr>
            <p:cNvPr id="38" name="Image 3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3376" y="4558624"/>
              <a:ext cx="304801" cy="304801"/>
            </a:xfrm>
            <a:prstGeom prst="rect">
              <a:avLst/>
            </a:prstGeom>
          </p:spPr>
        </p:pic>
      </p:grpSp>
      <p:sp>
        <p:nvSpPr>
          <p:cNvPr id="46" name="ZoneTexte 45"/>
          <p:cNvSpPr txBox="1"/>
          <p:nvPr/>
        </p:nvSpPr>
        <p:spPr>
          <a:xfrm>
            <a:off x="10278222" y="3071210"/>
            <a:ext cx="1462369" cy="715581"/>
          </a:xfrm>
          <a:prstGeom prst="rect">
            <a:avLst/>
          </a:prstGeom>
          <a:noFill/>
        </p:spPr>
        <p:txBody>
          <a:bodyPr wrap="square" lIns="0" tIns="0" rIns="0" bIns="0" rtlCol="0">
            <a:spAutoFit/>
          </a:bodyPr>
          <a:lstStyle/>
          <a:p>
            <a:pPr defTabSz="914377"/>
            <a:r>
              <a:rPr lang="fr-FR">
                <a:solidFill>
                  <a:srgbClr val="EA5B0C"/>
                </a:solidFill>
                <a:latin typeface="Arial"/>
              </a:rPr>
              <a:t>196 839</a:t>
            </a:r>
            <a:r>
              <a:rPr lang="fr-FR" sz="1200">
                <a:solidFill>
                  <a:srgbClr val="000000"/>
                </a:solidFill>
                <a:latin typeface="Arial"/>
              </a:rPr>
              <a:t> km²</a:t>
            </a:r>
          </a:p>
          <a:p>
            <a:pPr defTabSz="914377"/>
            <a:r>
              <a:rPr lang="fr-FR">
                <a:solidFill>
                  <a:srgbClr val="EA5B0C"/>
                </a:solidFill>
                <a:latin typeface="Arial"/>
              </a:rPr>
              <a:t>82</a:t>
            </a:r>
            <a:r>
              <a:rPr lang="fr-FR" sz="1200">
                <a:solidFill>
                  <a:srgbClr val="000000"/>
                </a:solidFill>
                <a:latin typeface="Arial"/>
              </a:rPr>
              <a:t> habitants/km²</a:t>
            </a:r>
          </a:p>
          <a:p>
            <a:pPr defTabSz="914377">
              <a:spcBef>
                <a:spcPts val="300"/>
              </a:spcBef>
            </a:pPr>
            <a:r>
              <a:rPr lang="fr-FR" sz="800">
                <a:solidFill>
                  <a:srgbClr val="EA5B0C"/>
                </a:solidFill>
                <a:latin typeface="Arial"/>
              </a:rPr>
              <a:t>122</a:t>
            </a:r>
            <a:r>
              <a:rPr lang="fr-FR" sz="800">
                <a:solidFill>
                  <a:srgbClr val="000000"/>
                </a:solidFill>
                <a:latin typeface="Arial"/>
              </a:rPr>
              <a:t> habitants/km² (France)</a:t>
            </a:r>
          </a:p>
        </p:txBody>
      </p:sp>
      <p:grpSp>
        <p:nvGrpSpPr>
          <p:cNvPr id="49" name="Groupe 48"/>
          <p:cNvGrpSpPr/>
          <p:nvPr/>
        </p:nvGrpSpPr>
        <p:grpSpPr>
          <a:xfrm>
            <a:off x="10407292" y="5349810"/>
            <a:ext cx="1275317" cy="396726"/>
            <a:chOff x="8546754" y="4986711"/>
            <a:chExt cx="1275317" cy="396725"/>
          </a:xfrm>
        </p:grpSpPr>
        <p:pic>
          <p:nvPicPr>
            <p:cNvPr id="36" name="Image 3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46754" y="4986711"/>
              <a:ext cx="411481" cy="371857"/>
            </a:xfrm>
            <a:prstGeom prst="rect">
              <a:avLst/>
            </a:prstGeom>
          </p:spPr>
        </p:pic>
        <p:sp>
          <p:nvSpPr>
            <p:cNvPr id="47" name="ZoneTexte 46"/>
            <p:cNvSpPr txBox="1"/>
            <p:nvPr/>
          </p:nvSpPr>
          <p:spPr>
            <a:xfrm>
              <a:off x="8922071" y="5229548"/>
              <a:ext cx="900000" cy="153888"/>
            </a:xfrm>
            <a:prstGeom prst="rect">
              <a:avLst/>
            </a:prstGeom>
            <a:noFill/>
          </p:spPr>
          <p:txBody>
            <a:bodyPr wrap="square" lIns="0" tIns="0" rIns="0" bIns="0" rtlCol="0">
              <a:spAutoFit/>
            </a:bodyPr>
            <a:lstStyle/>
            <a:p>
              <a:pPr defTabSz="914377"/>
              <a:r>
                <a:rPr lang="fr-FR" sz="1000">
                  <a:solidFill>
                    <a:srgbClr val="000000"/>
                  </a:solidFill>
                  <a:latin typeface="Arial"/>
                </a:rPr>
                <a:t>Français, Wolof</a:t>
              </a:r>
            </a:p>
          </p:txBody>
        </p:sp>
      </p:grpSp>
      <p:grpSp>
        <p:nvGrpSpPr>
          <p:cNvPr id="50" name="Groupe 49"/>
          <p:cNvGrpSpPr/>
          <p:nvPr/>
        </p:nvGrpSpPr>
        <p:grpSpPr>
          <a:xfrm>
            <a:off x="10395314" y="5833640"/>
            <a:ext cx="1287295" cy="192024"/>
            <a:chOff x="8534777" y="5433229"/>
            <a:chExt cx="1287294" cy="192024"/>
          </a:xfrm>
        </p:grpSpPr>
        <p:pic>
          <p:nvPicPr>
            <p:cNvPr id="37" name="Image 3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34777" y="5433229"/>
              <a:ext cx="304801" cy="192024"/>
            </a:xfrm>
            <a:prstGeom prst="rect">
              <a:avLst/>
            </a:prstGeom>
          </p:spPr>
        </p:pic>
        <p:sp>
          <p:nvSpPr>
            <p:cNvPr id="48" name="ZoneTexte 47"/>
            <p:cNvSpPr txBox="1"/>
            <p:nvPr/>
          </p:nvSpPr>
          <p:spPr>
            <a:xfrm>
              <a:off x="8922071" y="5459006"/>
              <a:ext cx="900000" cy="153888"/>
            </a:xfrm>
            <a:prstGeom prst="rect">
              <a:avLst/>
            </a:prstGeom>
            <a:noFill/>
          </p:spPr>
          <p:txBody>
            <a:bodyPr wrap="square" lIns="0" tIns="0" rIns="0" bIns="0" rtlCol="0">
              <a:spAutoFit/>
            </a:bodyPr>
            <a:lstStyle/>
            <a:p>
              <a:pPr defTabSz="914377"/>
              <a:r>
                <a:rPr lang="fr-FR" sz="1000">
                  <a:solidFill>
                    <a:srgbClr val="000000"/>
                  </a:solidFill>
                  <a:latin typeface="Arial"/>
                </a:rPr>
                <a:t>FCFA (XOF)</a:t>
              </a:r>
            </a:p>
          </p:txBody>
        </p:sp>
      </p:grpSp>
      <p:sp>
        <p:nvSpPr>
          <p:cNvPr id="52" name="ZoneTexte 51"/>
          <p:cNvSpPr txBox="1"/>
          <p:nvPr/>
        </p:nvSpPr>
        <p:spPr>
          <a:xfrm>
            <a:off x="6925978" y="4038152"/>
            <a:ext cx="1893487" cy="584775"/>
          </a:xfrm>
          <a:prstGeom prst="rect">
            <a:avLst/>
          </a:prstGeom>
          <a:noFill/>
        </p:spPr>
        <p:txBody>
          <a:bodyPr wrap="square" lIns="0" tIns="0" rIns="0" bIns="0" rtlCol="0">
            <a:spAutoFit/>
          </a:bodyPr>
          <a:lstStyle/>
          <a:p>
            <a:pPr defTabSz="914377"/>
            <a:r>
              <a:rPr lang="fr-FR" sz="1000">
                <a:solidFill>
                  <a:srgbClr val="000000"/>
                </a:solidFill>
                <a:latin typeface="Arial"/>
              </a:rPr>
              <a:t>Capitale et centre économique</a:t>
            </a:r>
          </a:p>
          <a:p>
            <a:pPr defTabSz="914377"/>
            <a:r>
              <a:rPr lang="fr-FR" sz="1400">
                <a:solidFill>
                  <a:srgbClr val="EA5B0C"/>
                </a:solidFill>
                <a:latin typeface="Arial"/>
              </a:rPr>
              <a:t>3,7</a:t>
            </a:r>
            <a:r>
              <a:rPr lang="fr-FR" sz="1000">
                <a:solidFill>
                  <a:srgbClr val="000000"/>
                </a:solidFill>
                <a:latin typeface="Arial"/>
              </a:rPr>
              <a:t> millions d’habitants</a:t>
            </a:r>
          </a:p>
          <a:p>
            <a:pPr defTabSz="914377"/>
            <a:r>
              <a:rPr lang="fr-FR" sz="1400">
                <a:solidFill>
                  <a:srgbClr val="EA5B0C"/>
                </a:solidFill>
                <a:latin typeface="Arial"/>
              </a:rPr>
              <a:t>23% </a:t>
            </a:r>
            <a:r>
              <a:rPr lang="fr-FR" sz="1000">
                <a:solidFill>
                  <a:srgbClr val="000000"/>
                </a:solidFill>
                <a:latin typeface="Arial"/>
              </a:rPr>
              <a:t>de la population</a:t>
            </a:r>
          </a:p>
        </p:txBody>
      </p:sp>
      <p:sp>
        <p:nvSpPr>
          <p:cNvPr id="54" name="ZoneTexte 53"/>
          <p:cNvSpPr txBox="1"/>
          <p:nvPr/>
        </p:nvSpPr>
        <p:spPr>
          <a:xfrm>
            <a:off x="7110708" y="3717784"/>
            <a:ext cx="1540331" cy="215444"/>
          </a:xfrm>
          <a:prstGeom prst="rect">
            <a:avLst/>
          </a:prstGeom>
          <a:noFill/>
        </p:spPr>
        <p:txBody>
          <a:bodyPr wrap="square" lIns="0" tIns="0" rIns="0" bIns="0" rtlCol="0">
            <a:spAutoFit/>
          </a:bodyPr>
          <a:lstStyle/>
          <a:p>
            <a:pPr defTabSz="914377"/>
            <a:r>
              <a:rPr lang="fr-FR" sz="1400">
                <a:solidFill>
                  <a:srgbClr val="000000"/>
                </a:solidFill>
                <a:latin typeface="Arial"/>
              </a:rPr>
              <a:t>Dakar</a:t>
            </a:r>
            <a:endParaRPr lang="fr-FR" sz="1000">
              <a:solidFill>
                <a:srgbClr val="000000"/>
              </a:solidFill>
              <a:latin typeface="Arial"/>
            </a:endParaRPr>
          </a:p>
        </p:txBody>
      </p:sp>
      <p:sp>
        <p:nvSpPr>
          <p:cNvPr id="53" name="Espace réservé du pied de page 1">
            <a:extLst>
              <a:ext uri="{FF2B5EF4-FFF2-40B4-BE49-F238E27FC236}">
                <a16:creationId xmlns:a16="http://schemas.microsoft.com/office/drawing/2014/main" id="{F5C27412-B03A-4C53-A84C-1DD3061037B6}"/>
              </a:ext>
            </a:extLst>
          </p:cNvPr>
          <p:cNvSpPr txBox="1">
            <a:spLocks/>
          </p:cNvSpPr>
          <p:nvPr/>
        </p:nvSpPr>
        <p:spPr>
          <a:xfrm>
            <a:off x="2685549" y="6539607"/>
            <a:ext cx="7467820" cy="180000"/>
          </a:xfrm>
          <a:prstGeom prst="rect">
            <a:avLst/>
          </a:prstGeom>
        </p:spPr>
        <p:txBody>
          <a:bodyPr vert="horz" lIns="0" tIns="0" rIns="0" bIns="0" rtlCol="0" anchor="t" anchorCtr="0"/>
          <a:lstStyle>
            <a:defPPr>
              <a:defRPr lang="fr-FR"/>
            </a:defPPr>
            <a:lvl1pPr marL="0" algn="l" defTabSz="914400" rtl="0" eaLnBrk="1" latinLnBrk="0" hangingPunct="1">
              <a:defRPr sz="7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7"/>
            <a:r>
              <a:rPr lang="fr-FR">
                <a:solidFill>
                  <a:srgbClr val="000000"/>
                </a:solidFill>
                <a:latin typeface="Arial"/>
              </a:rPr>
              <a:t>Sources : Banque mondiale, FMI, Coface, Service économique, Business France, ANSD, ministère de l’Économie, CNUCED</a:t>
            </a:r>
          </a:p>
        </p:txBody>
      </p:sp>
      <p:sp>
        <p:nvSpPr>
          <p:cNvPr id="55" name="Freeform 24">
            <a:extLst>
              <a:ext uri="{FF2B5EF4-FFF2-40B4-BE49-F238E27FC236}">
                <a16:creationId xmlns:a16="http://schemas.microsoft.com/office/drawing/2014/main" id="{A9BA793A-C102-4FE4-93A8-625ED0439A3F}"/>
              </a:ext>
            </a:extLst>
          </p:cNvPr>
          <p:cNvSpPr>
            <a:spLocks noChangeAspect="1"/>
          </p:cNvSpPr>
          <p:nvPr/>
        </p:nvSpPr>
        <p:spPr bwMode="auto">
          <a:xfrm>
            <a:off x="8819465" y="3365847"/>
            <a:ext cx="2060425" cy="1502024"/>
          </a:xfrm>
          <a:custGeom>
            <a:avLst/>
            <a:gdLst>
              <a:gd name="T0" fmla="*/ 9 w 107"/>
              <a:gd name="T1" fmla="*/ 46 h 78"/>
              <a:gd name="T2" fmla="*/ 12 w 107"/>
              <a:gd name="T3" fmla="*/ 48 h 78"/>
              <a:gd name="T4" fmla="*/ 10 w 107"/>
              <a:gd name="T5" fmla="*/ 51 h 78"/>
              <a:gd name="T6" fmla="*/ 12 w 107"/>
              <a:gd name="T7" fmla="*/ 55 h 78"/>
              <a:gd name="T8" fmla="*/ 30 w 107"/>
              <a:gd name="T9" fmla="*/ 52 h 78"/>
              <a:gd name="T10" fmla="*/ 43 w 107"/>
              <a:gd name="T11" fmla="*/ 49 h 78"/>
              <a:gd name="T12" fmla="*/ 57 w 107"/>
              <a:gd name="T13" fmla="*/ 55 h 78"/>
              <a:gd name="T14" fmla="*/ 67 w 107"/>
              <a:gd name="T15" fmla="*/ 55 h 78"/>
              <a:gd name="T16" fmla="*/ 57 w 107"/>
              <a:gd name="T17" fmla="*/ 66 h 78"/>
              <a:gd name="T18" fmla="*/ 40 w 107"/>
              <a:gd name="T19" fmla="*/ 59 h 78"/>
              <a:gd name="T20" fmla="*/ 34 w 107"/>
              <a:gd name="T21" fmla="*/ 62 h 78"/>
              <a:gd name="T22" fmla="*/ 26 w 107"/>
              <a:gd name="T23" fmla="*/ 62 h 78"/>
              <a:gd name="T24" fmla="*/ 26 w 107"/>
              <a:gd name="T25" fmla="*/ 65 h 78"/>
              <a:gd name="T26" fmla="*/ 9 w 107"/>
              <a:gd name="T27" fmla="*/ 69 h 78"/>
              <a:gd name="T28" fmla="*/ 9 w 107"/>
              <a:gd name="T29" fmla="*/ 72 h 78"/>
              <a:gd name="T30" fmla="*/ 21 w 107"/>
              <a:gd name="T31" fmla="*/ 72 h 78"/>
              <a:gd name="T32" fmla="*/ 21 w 107"/>
              <a:gd name="T33" fmla="*/ 75 h 78"/>
              <a:gd name="T34" fmla="*/ 30 w 107"/>
              <a:gd name="T35" fmla="*/ 74 h 78"/>
              <a:gd name="T36" fmla="*/ 37 w 107"/>
              <a:gd name="T37" fmla="*/ 72 h 78"/>
              <a:gd name="T38" fmla="*/ 37 w 107"/>
              <a:gd name="T39" fmla="*/ 72 h 78"/>
              <a:gd name="T40" fmla="*/ 61 w 107"/>
              <a:gd name="T41" fmla="*/ 72 h 78"/>
              <a:gd name="T42" fmla="*/ 65 w 107"/>
              <a:gd name="T43" fmla="*/ 72 h 78"/>
              <a:gd name="T44" fmla="*/ 77 w 107"/>
              <a:gd name="T45" fmla="*/ 72 h 78"/>
              <a:gd name="T46" fmla="*/ 81 w 107"/>
              <a:gd name="T47" fmla="*/ 75 h 78"/>
              <a:gd name="T48" fmla="*/ 86 w 107"/>
              <a:gd name="T49" fmla="*/ 78 h 78"/>
              <a:gd name="T50" fmla="*/ 96 w 107"/>
              <a:gd name="T51" fmla="*/ 74 h 78"/>
              <a:gd name="T52" fmla="*/ 99 w 107"/>
              <a:gd name="T53" fmla="*/ 77 h 78"/>
              <a:gd name="T54" fmla="*/ 107 w 107"/>
              <a:gd name="T55" fmla="*/ 75 h 78"/>
              <a:gd name="T56" fmla="*/ 107 w 107"/>
              <a:gd name="T57" fmla="*/ 71 h 78"/>
              <a:gd name="T58" fmla="*/ 101 w 107"/>
              <a:gd name="T59" fmla="*/ 63 h 78"/>
              <a:gd name="T60" fmla="*/ 98 w 107"/>
              <a:gd name="T61" fmla="*/ 67 h 78"/>
              <a:gd name="T62" fmla="*/ 93 w 107"/>
              <a:gd name="T63" fmla="*/ 57 h 78"/>
              <a:gd name="T64" fmla="*/ 93 w 107"/>
              <a:gd name="T65" fmla="*/ 38 h 78"/>
              <a:gd name="T66" fmla="*/ 85 w 107"/>
              <a:gd name="T67" fmla="*/ 35 h 78"/>
              <a:gd name="T68" fmla="*/ 81 w 107"/>
              <a:gd name="T69" fmla="*/ 28 h 78"/>
              <a:gd name="T70" fmla="*/ 78 w 107"/>
              <a:gd name="T71" fmla="*/ 26 h 78"/>
              <a:gd name="T72" fmla="*/ 71 w 107"/>
              <a:gd name="T73" fmla="*/ 23 h 78"/>
              <a:gd name="T74" fmla="*/ 68 w 107"/>
              <a:gd name="T75" fmla="*/ 14 h 78"/>
              <a:gd name="T76" fmla="*/ 62 w 107"/>
              <a:gd name="T77" fmla="*/ 14 h 78"/>
              <a:gd name="T78" fmla="*/ 55 w 107"/>
              <a:gd name="T79" fmla="*/ 3 h 78"/>
              <a:gd name="T80" fmla="*/ 49 w 107"/>
              <a:gd name="T81" fmla="*/ 0 h 78"/>
              <a:gd name="T82" fmla="*/ 34 w 107"/>
              <a:gd name="T83" fmla="*/ 3 h 78"/>
              <a:gd name="T84" fmla="*/ 21 w 107"/>
              <a:gd name="T85" fmla="*/ 4 h 78"/>
              <a:gd name="T86" fmla="*/ 16 w 107"/>
              <a:gd name="T87" fmla="*/ 9 h 78"/>
              <a:gd name="T88" fmla="*/ 12 w 107"/>
              <a:gd name="T89" fmla="*/ 23 h 78"/>
              <a:gd name="T90" fmla="*/ 2 w 107"/>
              <a:gd name="T91" fmla="*/ 32 h 78"/>
              <a:gd name="T92" fmla="*/ 0 w 107"/>
              <a:gd name="T93" fmla="*/ 37 h 78"/>
              <a:gd name="T94" fmla="*/ 6 w 107"/>
              <a:gd name="T95" fmla="*/ 43 h 78"/>
              <a:gd name="T96" fmla="*/ 8 w 107"/>
              <a:gd name="T97" fmla="*/ 47 h 78"/>
              <a:gd name="T98" fmla="*/ 9 w 107"/>
              <a:gd name="T99" fmla="*/ 46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7" h="78">
                <a:moveTo>
                  <a:pt x="9" y="46"/>
                </a:moveTo>
                <a:lnTo>
                  <a:pt x="12" y="48"/>
                </a:lnTo>
                <a:lnTo>
                  <a:pt x="10" y="51"/>
                </a:lnTo>
                <a:lnTo>
                  <a:pt x="12" y="55"/>
                </a:lnTo>
                <a:lnTo>
                  <a:pt x="30" y="52"/>
                </a:lnTo>
                <a:lnTo>
                  <a:pt x="43" y="49"/>
                </a:lnTo>
                <a:lnTo>
                  <a:pt x="57" y="55"/>
                </a:lnTo>
                <a:lnTo>
                  <a:pt x="67" y="55"/>
                </a:lnTo>
                <a:lnTo>
                  <a:pt x="57" y="66"/>
                </a:lnTo>
                <a:lnTo>
                  <a:pt x="40" y="59"/>
                </a:lnTo>
                <a:lnTo>
                  <a:pt x="34" y="62"/>
                </a:lnTo>
                <a:lnTo>
                  <a:pt x="26" y="62"/>
                </a:lnTo>
                <a:lnTo>
                  <a:pt x="26" y="65"/>
                </a:lnTo>
                <a:lnTo>
                  <a:pt x="9" y="69"/>
                </a:lnTo>
                <a:lnTo>
                  <a:pt x="9" y="72"/>
                </a:lnTo>
                <a:lnTo>
                  <a:pt x="21" y="72"/>
                </a:lnTo>
                <a:lnTo>
                  <a:pt x="21" y="75"/>
                </a:lnTo>
                <a:lnTo>
                  <a:pt x="30" y="74"/>
                </a:lnTo>
                <a:lnTo>
                  <a:pt x="37" y="72"/>
                </a:lnTo>
                <a:lnTo>
                  <a:pt x="37" y="72"/>
                </a:lnTo>
                <a:lnTo>
                  <a:pt x="61" y="72"/>
                </a:lnTo>
                <a:lnTo>
                  <a:pt x="65" y="72"/>
                </a:lnTo>
                <a:lnTo>
                  <a:pt x="77" y="72"/>
                </a:lnTo>
                <a:lnTo>
                  <a:pt x="81" y="75"/>
                </a:lnTo>
                <a:lnTo>
                  <a:pt x="86" y="78"/>
                </a:lnTo>
                <a:lnTo>
                  <a:pt x="96" y="74"/>
                </a:lnTo>
                <a:lnTo>
                  <a:pt x="99" y="77"/>
                </a:lnTo>
                <a:lnTo>
                  <a:pt x="107" y="75"/>
                </a:lnTo>
                <a:lnTo>
                  <a:pt x="107" y="71"/>
                </a:lnTo>
                <a:lnTo>
                  <a:pt x="101" y="63"/>
                </a:lnTo>
                <a:lnTo>
                  <a:pt x="98" y="67"/>
                </a:lnTo>
                <a:lnTo>
                  <a:pt x="93" y="57"/>
                </a:lnTo>
                <a:lnTo>
                  <a:pt x="93" y="38"/>
                </a:lnTo>
                <a:lnTo>
                  <a:pt x="85" y="35"/>
                </a:lnTo>
                <a:lnTo>
                  <a:pt x="81" y="28"/>
                </a:lnTo>
                <a:lnTo>
                  <a:pt x="78" y="26"/>
                </a:lnTo>
                <a:lnTo>
                  <a:pt x="71" y="23"/>
                </a:lnTo>
                <a:lnTo>
                  <a:pt x="68" y="14"/>
                </a:lnTo>
                <a:lnTo>
                  <a:pt x="62" y="14"/>
                </a:lnTo>
                <a:lnTo>
                  <a:pt x="55" y="3"/>
                </a:lnTo>
                <a:lnTo>
                  <a:pt x="49" y="0"/>
                </a:lnTo>
                <a:lnTo>
                  <a:pt x="34" y="3"/>
                </a:lnTo>
                <a:lnTo>
                  <a:pt x="21" y="4"/>
                </a:lnTo>
                <a:lnTo>
                  <a:pt x="16" y="9"/>
                </a:lnTo>
                <a:lnTo>
                  <a:pt x="12" y="23"/>
                </a:lnTo>
                <a:lnTo>
                  <a:pt x="2" y="32"/>
                </a:lnTo>
                <a:lnTo>
                  <a:pt x="0" y="37"/>
                </a:lnTo>
                <a:lnTo>
                  <a:pt x="6" y="43"/>
                </a:lnTo>
                <a:lnTo>
                  <a:pt x="8" y="47"/>
                </a:lnTo>
                <a:lnTo>
                  <a:pt x="9" y="46"/>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defTabSz="914377"/>
            <a:endParaRPr lang="fr-FR">
              <a:solidFill>
                <a:srgbClr val="000000"/>
              </a:solidFill>
              <a:latin typeface="Arial"/>
            </a:endParaRPr>
          </a:p>
        </p:txBody>
      </p:sp>
      <p:grpSp>
        <p:nvGrpSpPr>
          <p:cNvPr id="59" name="Groupe 58"/>
          <p:cNvGrpSpPr/>
          <p:nvPr/>
        </p:nvGrpSpPr>
        <p:grpSpPr>
          <a:xfrm>
            <a:off x="7110707" y="3937314"/>
            <a:ext cx="1708756" cy="155295"/>
            <a:chOff x="7549517" y="4982200"/>
            <a:chExt cx="1359017" cy="108000"/>
          </a:xfrm>
        </p:grpSpPr>
        <p:cxnSp>
          <p:nvCxnSpPr>
            <p:cNvPr id="56" name="Connecteur droit 55"/>
            <p:cNvCxnSpPr/>
            <p:nvPr/>
          </p:nvCxnSpPr>
          <p:spPr>
            <a:xfrm>
              <a:off x="7549517" y="4982655"/>
              <a:ext cx="1260000"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Connecteur droit 57"/>
            <p:cNvCxnSpPr/>
            <p:nvPr/>
          </p:nvCxnSpPr>
          <p:spPr>
            <a:xfrm>
              <a:off x="8800534" y="4982200"/>
              <a:ext cx="108000" cy="10800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8" name="Image 7">
            <a:extLst>
              <a:ext uri="{FF2B5EF4-FFF2-40B4-BE49-F238E27FC236}">
                <a16:creationId xmlns:a16="http://schemas.microsoft.com/office/drawing/2014/main" id="{6BB5A093-0573-4F0D-99ED-47C761FA80E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114148" y="5269834"/>
            <a:ext cx="1449349" cy="430887"/>
          </a:xfrm>
          <a:prstGeom prst="rect">
            <a:avLst/>
          </a:prstGeom>
        </p:spPr>
      </p:pic>
      <p:pic>
        <p:nvPicPr>
          <p:cNvPr id="60" name="Image 59">
            <a:hlinkClick r:id="rId11"/>
            <a:extLst>
              <a:ext uri="{FF2B5EF4-FFF2-40B4-BE49-F238E27FC236}">
                <a16:creationId xmlns:a16="http://schemas.microsoft.com/office/drawing/2014/main" id="{220DCD39-AA69-4A0E-9B99-8C62F16B6616}"/>
              </a:ext>
            </a:extLst>
          </p:cNvPr>
          <p:cNvPicPr>
            <a:picLocks noChangeAspect="1"/>
          </p:cNvPicPr>
          <p:nvPr/>
        </p:nvPicPr>
        <p:blipFill>
          <a:blip r:embed="rId12"/>
          <a:stretch>
            <a:fillRect/>
          </a:stretch>
        </p:blipFill>
        <p:spPr>
          <a:xfrm>
            <a:off x="4725307" y="5200701"/>
            <a:ext cx="503399" cy="503399"/>
          </a:xfrm>
          <a:prstGeom prst="rect">
            <a:avLst/>
          </a:prstGeom>
        </p:spPr>
      </p:pic>
      <p:pic>
        <p:nvPicPr>
          <p:cNvPr id="12" name="Image 11">
            <a:extLst>
              <a:ext uri="{FF2B5EF4-FFF2-40B4-BE49-F238E27FC236}">
                <a16:creationId xmlns:a16="http://schemas.microsoft.com/office/drawing/2014/main" id="{3FA9C6AA-C5B3-47F4-85DF-479D0E63570D}"/>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28060" y="5146088"/>
            <a:ext cx="563465" cy="570147"/>
          </a:xfrm>
          <a:prstGeom prst="rect">
            <a:avLst/>
          </a:prstGeom>
        </p:spPr>
      </p:pic>
      <p:sp>
        <p:nvSpPr>
          <p:cNvPr id="45" name="Text Placeholder 1">
            <a:extLst>
              <a:ext uri="{FF2B5EF4-FFF2-40B4-BE49-F238E27FC236}">
                <a16:creationId xmlns:a16="http://schemas.microsoft.com/office/drawing/2014/main" id="{76447E66-DB8F-4BAF-B1BF-8DD17F0A43EB}"/>
              </a:ext>
            </a:extLst>
          </p:cNvPr>
          <p:cNvSpPr txBox="1">
            <a:spLocks/>
          </p:cNvSpPr>
          <p:nvPr/>
        </p:nvSpPr>
        <p:spPr>
          <a:xfrm>
            <a:off x="2973793" y="545082"/>
            <a:ext cx="6244415" cy="637105"/>
          </a:xfrm>
          <a:prstGeom prst="rect">
            <a:avLst/>
          </a:prstGeom>
        </p:spPr>
        <p:txBody>
          <a:bodyPr vert="horz" lIns="121920" tIns="60960" rIns="121920" bIns="60960" rtlCol="0" anchor="t" anchorCtr="0"/>
          <a:lstStyle>
            <a:defPPr>
              <a:defRPr lang="en-US"/>
            </a:defPPr>
            <a:lvl1pPr marL="0" algn="l" defTabSz="457200" rtl="0" eaLnBrk="1" latinLnBrk="0" hangingPunct="1">
              <a:defRPr sz="525"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2667" b="1" u="sng">
                <a:solidFill>
                  <a:srgbClr val="26358C"/>
                </a:solidFill>
                <a:latin typeface="Arial"/>
                <a:cs typeface="Arial"/>
              </a:rPr>
              <a:t>Le Sénégal </a:t>
            </a:r>
            <a:r>
              <a:rPr lang="en-US" sz="2667" b="1" u="sng" err="1">
                <a:solidFill>
                  <a:srgbClr val="26358C"/>
                </a:solidFill>
                <a:latin typeface="Arial"/>
                <a:cs typeface="Arial"/>
              </a:rPr>
              <a:t>en</a:t>
            </a:r>
            <a:r>
              <a:rPr lang="en-US" sz="2667" b="1" u="sng">
                <a:solidFill>
                  <a:srgbClr val="26358C"/>
                </a:solidFill>
                <a:latin typeface="Arial"/>
                <a:cs typeface="Arial"/>
              </a:rPr>
              <a:t> </a:t>
            </a:r>
            <a:r>
              <a:rPr lang="en-US" sz="2667" b="1" u="sng" err="1">
                <a:solidFill>
                  <a:srgbClr val="26358C"/>
                </a:solidFill>
                <a:latin typeface="Arial"/>
                <a:cs typeface="Arial"/>
              </a:rPr>
              <a:t>quelques</a:t>
            </a:r>
            <a:r>
              <a:rPr lang="en-US" sz="2667" b="1" u="sng">
                <a:solidFill>
                  <a:srgbClr val="26358C"/>
                </a:solidFill>
                <a:latin typeface="Arial"/>
                <a:cs typeface="Arial"/>
              </a:rPr>
              <a:t> chiffres </a:t>
            </a:r>
          </a:p>
        </p:txBody>
      </p:sp>
      <p:pic>
        <p:nvPicPr>
          <p:cNvPr id="51" name="Image 50">
            <a:extLst>
              <a:ext uri="{FF2B5EF4-FFF2-40B4-BE49-F238E27FC236}">
                <a16:creationId xmlns:a16="http://schemas.microsoft.com/office/drawing/2014/main" id="{085C3198-FFD7-4587-8E77-B36CE8DB0F83}"/>
              </a:ext>
            </a:extLst>
          </p:cNvPr>
          <p:cNvPicPr>
            <a:picLocks noChangeAspect="1"/>
          </p:cNvPicPr>
          <p:nvPr/>
        </p:nvPicPr>
        <p:blipFill>
          <a:blip r:embed="rId14"/>
          <a:stretch>
            <a:fillRect/>
          </a:stretch>
        </p:blipFill>
        <p:spPr>
          <a:xfrm>
            <a:off x="116862" y="243537"/>
            <a:ext cx="2431119" cy="762107"/>
          </a:xfrm>
          <a:prstGeom prst="rect">
            <a:avLst/>
          </a:prstGeom>
        </p:spPr>
      </p:pic>
    </p:spTree>
    <p:extLst>
      <p:ext uri="{BB962C8B-B14F-4D97-AF65-F5344CB8AC3E}">
        <p14:creationId xmlns:p14="http://schemas.microsoft.com/office/powerpoint/2010/main" val="30500303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2D9819E5-A418-4FB7-9A7E-3650B2B6EBFA}"/>
              </a:ext>
            </a:extLst>
          </p:cNvPr>
          <p:cNvSpPr txBox="1"/>
          <p:nvPr/>
        </p:nvSpPr>
        <p:spPr bwMode="auto">
          <a:xfrm>
            <a:off x="4708060" y="4624263"/>
            <a:ext cx="344719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rtlCol="0">
            <a:spAutoFit/>
          </a:bodyPr>
          <a:lstStyle/>
          <a:p>
            <a:pPr algn="r">
              <a:buFont typeface="Arial" panose="020B0604020202020204" pitchFamily="34" charset="0"/>
              <a:buNone/>
            </a:pPr>
            <a:r>
              <a:rPr lang="fr-FR" sz="1000" i="1" dirty="0">
                <a:latin typeface="Arial" panose="020B0604020202020204" pitchFamily="34" charset="0"/>
                <a:cs typeface="Arial" panose="020B0604020202020204" pitchFamily="34" charset="0"/>
              </a:rPr>
              <a:t>Source : Service économique de Dakar</a:t>
            </a:r>
          </a:p>
        </p:txBody>
      </p:sp>
      <p:sp>
        <p:nvSpPr>
          <p:cNvPr id="13" name="Espace réservé du contenu 2">
            <a:extLst>
              <a:ext uri="{FF2B5EF4-FFF2-40B4-BE49-F238E27FC236}">
                <a16:creationId xmlns:a16="http://schemas.microsoft.com/office/drawing/2014/main" id="{7DC3A848-F1D3-411E-8238-A76C13713F16}"/>
              </a:ext>
            </a:extLst>
          </p:cNvPr>
          <p:cNvSpPr txBox="1">
            <a:spLocks/>
          </p:cNvSpPr>
          <p:nvPr/>
        </p:nvSpPr>
        <p:spPr>
          <a:xfrm>
            <a:off x="8552254" y="1312396"/>
            <a:ext cx="2188772" cy="2013581"/>
          </a:xfrm>
          <a:prstGeom prst="rect">
            <a:avLst/>
          </a:prstGeom>
        </p:spPr>
        <p:txBody>
          <a:bodyPr/>
          <a:lstStyle>
            <a:lvl1pPr marL="0" indent="0" algn="just" defTabSz="742950" rtl="0" eaLnBrk="1" latinLnBrk="0" hangingPunct="1">
              <a:lnSpc>
                <a:spcPct val="100000"/>
              </a:lnSpc>
              <a:spcBef>
                <a:spcPts val="600"/>
              </a:spcBef>
              <a:buFont typeface="Arial" panose="020B0604020202020204" pitchFamily="34" charset="0"/>
              <a:buNone/>
              <a:defRPr sz="1200" b="0" kern="1200" cap="none" baseline="0">
                <a:solidFill>
                  <a:schemeClr val="tx1"/>
                </a:solidFill>
                <a:latin typeface="+mn-lt"/>
                <a:ea typeface="+mn-ea"/>
                <a:cs typeface="+mn-cs"/>
              </a:defRPr>
            </a:lvl1pPr>
            <a:lvl2pPr marL="0" indent="0" algn="just" defTabSz="742950" rtl="0" eaLnBrk="1" latinLnBrk="0" hangingPunct="1">
              <a:lnSpc>
                <a:spcPct val="100000"/>
              </a:lnSpc>
              <a:spcBef>
                <a:spcPts val="1200"/>
              </a:spcBef>
              <a:spcAft>
                <a:spcPts val="0"/>
              </a:spcAft>
              <a:buFont typeface="Arial" panose="020B0604020202020204" pitchFamily="34" charset="0"/>
              <a:buNone/>
              <a:defRPr sz="1400" b="1" kern="1200" cap="none" baseline="0">
                <a:solidFill>
                  <a:schemeClr val="tx1"/>
                </a:solidFill>
                <a:latin typeface="+mn-lt"/>
                <a:ea typeface="+mn-ea"/>
                <a:cs typeface="+mn-cs"/>
              </a:defRPr>
            </a:lvl2pPr>
            <a:lvl3pPr marL="179388" indent="-179388" algn="just" defTabSz="742950" rtl="0" eaLnBrk="1" latinLnBrk="0" hangingPunct="1">
              <a:lnSpc>
                <a:spcPct val="100000"/>
              </a:lnSpc>
              <a:spcBef>
                <a:spcPts val="600"/>
              </a:spcBef>
              <a:buClr>
                <a:schemeClr val="accent1"/>
              </a:buClr>
              <a:buSzPct val="120000"/>
              <a:buFont typeface="Arial" panose="020B0604020202020204" pitchFamily="34" charset="0"/>
              <a:buChar char="•"/>
              <a:defRPr sz="1200" b="0" kern="1200" cap="none" baseline="0">
                <a:solidFill>
                  <a:schemeClr val="tx1"/>
                </a:solidFill>
                <a:latin typeface="+mn-lt"/>
                <a:ea typeface="+mn-ea"/>
                <a:cs typeface="+mn-cs"/>
              </a:defRPr>
            </a:lvl3pPr>
            <a:lvl4pPr marL="360363" indent="-171450" algn="just" defTabSz="742950" rtl="0" eaLnBrk="1" latinLnBrk="0" hangingPunct="1">
              <a:lnSpc>
                <a:spcPct val="100000"/>
              </a:lnSpc>
              <a:spcBef>
                <a:spcPts val="600"/>
              </a:spcBef>
              <a:buClr>
                <a:schemeClr val="tx1"/>
              </a:buClr>
              <a:buSzPct val="120000"/>
              <a:buFont typeface="Arial" panose="020B0604020202020204" pitchFamily="34" charset="0"/>
              <a:buChar char="-"/>
              <a:defRPr sz="1200" b="0" kern="1200" cap="none">
                <a:solidFill>
                  <a:schemeClr val="tx1"/>
                </a:solidFill>
                <a:latin typeface="+mn-lt"/>
                <a:ea typeface="+mn-ea"/>
                <a:cs typeface="+mn-cs"/>
              </a:defRPr>
            </a:lvl4pPr>
            <a:lvl5pPr marL="0" indent="0" algn="just" defTabSz="742950" rtl="0" eaLnBrk="1" latinLnBrk="0" hangingPunct="1">
              <a:lnSpc>
                <a:spcPct val="100000"/>
              </a:lnSpc>
              <a:spcBef>
                <a:spcPts val="1200"/>
              </a:spcBef>
              <a:buClr>
                <a:schemeClr val="tx1"/>
              </a:buClr>
              <a:buSzPct val="110000"/>
              <a:buFont typeface="Arial" panose="020B0604020202020204" pitchFamily="34" charset="0"/>
              <a:buNone/>
              <a:defRPr sz="1000" b="0" i="1" kern="1200" cap="none" baseline="0">
                <a:solidFill>
                  <a:schemeClr val="tx1"/>
                </a:solidFill>
                <a:latin typeface="+mn-lt"/>
                <a:ea typeface="+mn-ea"/>
                <a:cs typeface="+mn-cs"/>
              </a:defRPr>
            </a:lvl5pPr>
            <a:lvl6pPr marL="204311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6pPr>
            <a:lvl7pPr marL="241458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7pPr>
            <a:lvl8pPr marL="2786063"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8pPr>
            <a:lvl9pPr marL="3157538" indent="-185738" algn="l" defTabSz="742950" rtl="0" eaLnBrk="1" latinLnBrk="0" hangingPunct="1">
              <a:lnSpc>
                <a:spcPct val="90000"/>
              </a:lnSpc>
              <a:spcBef>
                <a:spcPts val="406"/>
              </a:spcBef>
              <a:buFont typeface="Arial" panose="020B0604020202020204" pitchFamily="34" charset="0"/>
              <a:buChar char="•"/>
              <a:defRPr sz="1463" kern="1200">
                <a:solidFill>
                  <a:schemeClr val="tx1"/>
                </a:solidFill>
                <a:latin typeface="+mn-lt"/>
                <a:ea typeface="+mn-ea"/>
                <a:cs typeface="+mn-cs"/>
              </a:defRPr>
            </a:lvl9pPr>
          </a:lstStyle>
          <a:p>
            <a:pPr>
              <a:spcAft>
                <a:spcPts val="1200"/>
              </a:spcAft>
            </a:pPr>
            <a:r>
              <a:rPr lang="fr-FR" kern="0"/>
              <a:t>Croissance stimulée par les investissements publics et les exportations (qui ont crû de 9% entre 2014 et 2018). </a:t>
            </a:r>
          </a:p>
          <a:p>
            <a:pPr>
              <a:spcAft>
                <a:spcPts val="1200"/>
              </a:spcAft>
            </a:pPr>
            <a:r>
              <a:rPr lang="fr-FR" kern="0"/>
              <a:t>Impact du Covid en 2020, mais rebond dès 2020 grâce au plan de relance sénégalais (PAP-2A).</a:t>
            </a:r>
            <a:endParaRPr lang="fr-FR" sz="1100"/>
          </a:p>
        </p:txBody>
      </p:sp>
      <p:sp>
        <p:nvSpPr>
          <p:cNvPr id="15" name="Ellipse 14">
            <a:extLst>
              <a:ext uri="{FF2B5EF4-FFF2-40B4-BE49-F238E27FC236}">
                <a16:creationId xmlns:a16="http://schemas.microsoft.com/office/drawing/2014/main" id="{00E6F2E2-EB89-4F28-B347-975EF8EC3C97}"/>
              </a:ext>
            </a:extLst>
          </p:cNvPr>
          <p:cNvSpPr/>
          <p:nvPr/>
        </p:nvSpPr>
        <p:spPr>
          <a:xfrm>
            <a:off x="4389591" y="6060755"/>
            <a:ext cx="194399" cy="22651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ZoneTexte 15">
            <a:extLst>
              <a:ext uri="{FF2B5EF4-FFF2-40B4-BE49-F238E27FC236}">
                <a16:creationId xmlns:a16="http://schemas.microsoft.com/office/drawing/2014/main" id="{4ACDCCF9-6A01-4970-9429-6DB2F8809130}"/>
              </a:ext>
            </a:extLst>
          </p:cNvPr>
          <p:cNvSpPr txBox="1"/>
          <p:nvPr/>
        </p:nvSpPr>
        <p:spPr>
          <a:xfrm>
            <a:off x="2888424" y="6397460"/>
            <a:ext cx="1088771" cy="400110"/>
          </a:xfrm>
          <a:prstGeom prst="rect">
            <a:avLst/>
          </a:prstGeom>
          <a:noFill/>
        </p:spPr>
        <p:txBody>
          <a:bodyPr wrap="square" rtlCol="0">
            <a:spAutoFit/>
          </a:bodyPr>
          <a:lstStyle/>
          <a:p>
            <a:pPr algn="ctr"/>
            <a:r>
              <a:rPr lang="fr-FR" sz="2000" b="1"/>
              <a:t>PIB</a:t>
            </a:r>
          </a:p>
        </p:txBody>
      </p:sp>
      <p:pic>
        <p:nvPicPr>
          <p:cNvPr id="17" name="Picture 4">
            <a:extLst>
              <a:ext uri="{FF2B5EF4-FFF2-40B4-BE49-F238E27FC236}">
                <a16:creationId xmlns:a16="http://schemas.microsoft.com/office/drawing/2014/main" id="{0D3489AD-0C49-4FCA-8AE1-D107A4E987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1103" y="5268222"/>
            <a:ext cx="418748" cy="424999"/>
          </a:xfrm>
          <a:prstGeom prst="rect">
            <a:avLst/>
          </a:prstGeom>
          <a:noFill/>
          <a:extLst>
            <a:ext uri="{909E8E84-426E-40DD-AFC4-6F175D3DCCD1}">
              <a14:hiddenFill xmlns:a14="http://schemas.microsoft.com/office/drawing/2010/main">
                <a:solidFill>
                  <a:srgbClr val="FFFFFF"/>
                </a:solidFill>
              </a14:hiddenFill>
            </a:ext>
          </a:extLst>
        </p:spPr>
      </p:pic>
      <p:sp>
        <p:nvSpPr>
          <p:cNvPr id="18" name="ZoneTexte 17">
            <a:extLst>
              <a:ext uri="{FF2B5EF4-FFF2-40B4-BE49-F238E27FC236}">
                <a16:creationId xmlns:a16="http://schemas.microsoft.com/office/drawing/2014/main" id="{09F60320-ADFD-4E0B-89BF-0D619F294D77}"/>
              </a:ext>
            </a:extLst>
          </p:cNvPr>
          <p:cNvSpPr txBox="1"/>
          <p:nvPr/>
        </p:nvSpPr>
        <p:spPr>
          <a:xfrm>
            <a:off x="3851495" y="6489793"/>
            <a:ext cx="1269149" cy="307777"/>
          </a:xfrm>
          <a:prstGeom prst="rect">
            <a:avLst/>
          </a:prstGeom>
          <a:noFill/>
        </p:spPr>
        <p:txBody>
          <a:bodyPr wrap="square" rtlCol="0">
            <a:spAutoFit/>
          </a:bodyPr>
          <a:lstStyle/>
          <a:p>
            <a:pPr algn="ctr"/>
            <a:r>
              <a:rPr lang="fr-FR" sz="1400" b="1"/>
              <a:t>24 Mds $</a:t>
            </a:r>
          </a:p>
        </p:txBody>
      </p:sp>
      <p:pic>
        <p:nvPicPr>
          <p:cNvPr id="19" name="Picture 2">
            <a:extLst>
              <a:ext uri="{FF2B5EF4-FFF2-40B4-BE49-F238E27FC236}">
                <a16:creationId xmlns:a16="http://schemas.microsoft.com/office/drawing/2014/main" id="{1239D727-9315-4522-9DA2-58D5C9457F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60131" y="5203394"/>
            <a:ext cx="424999" cy="424999"/>
          </a:xfrm>
          <a:prstGeom prst="rect">
            <a:avLst/>
          </a:prstGeom>
          <a:noFill/>
          <a:extLst>
            <a:ext uri="{909E8E84-426E-40DD-AFC4-6F175D3DCCD1}">
              <a14:hiddenFill xmlns:a14="http://schemas.microsoft.com/office/drawing/2010/main">
                <a:solidFill>
                  <a:srgbClr val="FFFFFF"/>
                </a:solidFill>
              </a14:hiddenFill>
            </a:ext>
          </a:extLst>
        </p:spPr>
      </p:pic>
      <p:sp>
        <p:nvSpPr>
          <p:cNvPr id="20" name="Ellipse 19">
            <a:extLst>
              <a:ext uri="{FF2B5EF4-FFF2-40B4-BE49-F238E27FC236}">
                <a16:creationId xmlns:a16="http://schemas.microsoft.com/office/drawing/2014/main" id="{3DACFB64-9DC5-428A-B80E-A8397F2FCA6F}"/>
              </a:ext>
            </a:extLst>
          </p:cNvPr>
          <p:cNvSpPr/>
          <p:nvPr/>
        </p:nvSpPr>
        <p:spPr>
          <a:xfrm>
            <a:off x="5749822" y="5875433"/>
            <a:ext cx="424999" cy="42499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ZoneTexte 20">
            <a:extLst>
              <a:ext uri="{FF2B5EF4-FFF2-40B4-BE49-F238E27FC236}">
                <a16:creationId xmlns:a16="http://schemas.microsoft.com/office/drawing/2014/main" id="{6F2A79E2-51FA-4526-9501-14D00CAAAD61}"/>
              </a:ext>
            </a:extLst>
          </p:cNvPr>
          <p:cNvSpPr txBox="1"/>
          <p:nvPr/>
        </p:nvSpPr>
        <p:spPr>
          <a:xfrm>
            <a:off x="5304403" y="6489792"/>
            <a:ext cx="1349831" cy="307777"/>
          </a:xfrm>
          <a:prstGeom prst="rect">
            <a:avLst/>
          </a:prstGeom>
          <a:noFill/>
        </p:spPr>
        <p:txBody>
          <a:bodyPr wrap="square" rtlCol="0">
            <a:spAutoFit/>
          </a:bodyPr>
          <a:lstStyle/>
          <a:p>
            <a:pPr algn="ctr"/>
            <a:r>
              <a:rPr lang="fr-FR" sz="1400" b="1"/>
              <a:t>59 Mds $</a:t>
            </a:r>
          </a:p>
        </p:txBody>
      </p:sp>
      <p:sp>
        <p:nvSpPr>
          <p:cNvPr id="22" name="Ellipse 21">
            <a:extLst>
              <a:ext uri="{FF2B5EF4-FFF2-40B4-BE49-F238E27FC236}">
                <a16:creationId xmlns:a16="http://schemas.microsoft.com/office/drawing/2014/main" id="{957D29D5-EDD4-488D-972F-27AED742702C}"/>
              </a:ext>
            </a:extLst>
          </p:cNvPr>
          <p:cNvSpPr/>
          <p:nvPr/>
        </p:nvSpPr>
        <p:spPr>
          <a:xfrm>
            <a:off x="7117951" y="5326713"/>
            <a:ext cx="1436669" cy="137005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ZoneTexte 22">
            <a:extLst>
              <a:ext uri="{FF2B5EF4-FFF2-40B4-BE49-F238E27FC236}">
                <a16:creationId xmlns:a16="http://schemas.microsoft.com/office/drawing/2014/main" id="{48DF7F09-156A-4954-B587-4253A78E89E5}"/>
              </a:ext>
            </a:extLst>
          </p:cNvPr>
          <p:cNvSpPr txBox="1"/>
          <p:nvPr/>
        </p:nvSpPr>
        <p:spPr>
          <a:xfrm>
            <a:off x="8512667" y="6111995"/>
            <a:ext cx="1322125" cy="307777"/>
          </a:xfrm>
          <a:prstGeom prst="rect">
            <a:avLst/>
          </a:prstGeom>
          <a:noFill/>
        </p:spPr>
        <p:txBody>
          <a:bodyPr wrap="square" rtlCol="0">
            <a:spAutoFit/>
          </a:bodyPr>
          <a:lstStyle/>
          <a:p>
            <a:pPr algn="ctr"/>
            <a:r>
              <a:rPr lang="fr-FR" sz="1400" b="1"/>
              <a:t>2 </a:t>
            </a:r>
            <a:r>
              <a:rPr lang="fr-FR" sz="1200" b="1"/>
              <a:t>700</a:t>
            </a:r>
            <a:r>
              <a:rPr lang="fr-FR" sz="1400" b="1"/>
              <a:t> Mds $</a:t>
            </a:r>
          </a:p>
        </p:txBody>
      </p:sp>
      <p:sp>
        <p:nvSpPr>
          <p:cNvPr id="25" name="ZoneTexte 24">
            <a:extLst>
              <a:ext uri="{FF2B5EF4-FFF2-40B4-BE49-F238E27FC236}">
                <a16:creationId xmlns:a16="http://schemas.microsoft.com/office/drawing/2014/main" id="{25138FD7-A218-4E73-9DEF-26246F6EDF60}"/>
              </a:ext>
            </a:extLst>
          </p:cNvPr>
          <p:cNvSpPr txBox="1"/>
          <p:nvPr/>
        </p:nvSpPr>
        <p:spPr>
          <a:xfrm>
            <a:off x="4962800" y="6111995"/>
            <a:ext cx="622192" cy="246221"/>
          </a:xfrm>
          <a:prstGeom prst="rect">
            <a:avLst/>
          </a:prstGeom>
          <a:noFill/>
        </p:spPr>
        <p:txBody>
          <a:bodyPr wrap="square" rtlCol="0">
            <a:spAutoFit/>
          </a:bodyPr>
          <a:lstStyle/>
          <a:p>
            <a:pPr algn="ctr"/>
            <a:r>
              <a:rPr lang="fr-FR" sz="1000" b="1"/>
              <a:t>X 2,5</a:t>
            </a:r>
          </a:p>
        </p:txBody>
      </p:sp>
      <p:sp>
        <p:nvSpPr>
          <p:cNvPr id="26" name="ZoneTexte 25">
            <a:extLst>
              <a:ext uri="{FF2B5EF4-FFF2-40B4-BE49-F238E27FC236}">
                <a16:creationId xmlns:a16="http://schemas.microsoft.com/office/drawing/2014/main" id="{015FD088-42F5-4D66-BC1A-D02130E5D4DC}"/>
              </a:ext>
            </a:extLst>
          </p:cNvPr>
          <p:cNvSpPr txBox="1"/>
          <p:nvPr/>
        </p:nvSpPr>
        <p:spPr>
          <a:xfrm>
            <a:off x="6396037" y="6060755"/>
            <a:ext cx="622192" cy="246221"/>
          </a:xfrm>
          <a:prstGeom prst="rect">
            <a:avLst/>
          </a:prstGeom>
          <a:noFill/>
        </p:spPr>
        <p:txBody>
          <a:bodyPr wrap="square" rtlCol="0">
            <a:spAutoFit/>
          </a:bodyPr>
          <a:lstStyle/>
          <a:p>
            <a:pPr algn="ctr"/>
            <a:r>
              <a:rPr lang="fr-FR" sz="1000" b="1"/>
              <a:t>X 45</a:t>
            </a:r>
          </a:p>
        </p:txBody>
      </p:sp>
      <p:pic>
        <p:nvPicPr>
          <p:cNvPr id="27" name="Picture 4">
            <a:extLst>
              <a:ext uri="{FF2B5EF4-FFF2-40B4-BE49-F238E27FC236}">
                <a16:creationId xmlns:a16="http://schemas.microsoft.com/office/drawing/2014/main" id="{DDE9F9C0-CB81-415D-82D3-4AC3840941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54340" y="5067789"/>
            <a:ext cx="619125" cy="628651"/>
          </a:xfrm>
          <a:prstGeom prst="rect">
            <a:avLst/>
          </a:prstGeom>
          <a:noFill/>
          <a:extLst>
            <a:ext uri="{909E8E84-426E-40DD-AFC4-6F175D3DCCD1}">
              <a14:hiddenFill xmlns:a14="http://schemas.microsoft.com/office/drawing/2010/main">
                <a:solidFill>
                  <a:srgbClr val="FFFFFF"/>
                </a:solidFill>
              </a14:hiddenFill>
            </a:ext>
          </a:extLst>
        </p:spPr>
      </p:pic>
      <p:sp>
        <p:nvSpPr>
          <p:cNvPr id="28" name="ZoneTexte 27">
            <a:extLst>
              <a:ext uri="{FF2B5EF4-FFF2-40B4-BE49-F238E27FC236}">
                <a16:creationId xmlns:a16="http://schemas.microsoft.com/office/drawing/2014/main" id="{3D76698A-9527-427F-8467-9125923A5C7B}"/>
              </a:ext>
            </a:extLst>
          </p:cNvPr>
          <p:cNvSpPr txBox="1"/>
          <p:nvPr/>
        </p:nvSpPr>
        <p:spPr>
          <a:xfrm>
            <a:off x="8842776" y="6611780"/>
            <a:ext cx="2109945" cy="246221"/>
          </a:xfrm>
          <a:prstGeom prst="rect">
            <a:avLst/>
          </a:prstGeom>
          <a:noFill/>
        </p:spPr>
        <p:txBody>
          <a:bodyPr wrap="square" rtlCol="0">
            <a:spAutoFit/>
          </a:bodyPr>
          <a:lstStyle/>
          <a:p>
            <a:r>
              <a:rPr lang="fr-FR" sz="1000" i="1">
                <a:latin typeface="Arial" panose="020B0604020202020204" pitchFamily="34" charset="0"/>
                <a:cs typeface="Arial" panose="020B0604020202020204" pitchFamily="34" charset="0"/>
              </a:rPr>
              <a:t>Source : Banque Mondiale, 2019</a:t>
            </a:r>
          </a:p>
        </p:txBody>
      </p:sp>
      <p:pic>
        <p:nvPicPr>
          <p:cNvPr id="29" name="Image 28">
            <a:extLst>
              <a:ext uri="{FF2B5EF4-FFF2-40B4-BE49-F238E27FC236}">
                <a16:creationId xmlns:a16="http://schemas.microsoft.com/office/drawing/2014/main" id="{2B0E1A66-7EF7-4B20-BCE7-D1104C51F1B9}"/>
              </a:ext>
            </a:extLst>
          </p:cNvPr>
          <p:cNvPicPr>
            <a:picLocks noChangeAspect="1"/>
          </p:cNvPicPr>
          <p:nvPr/>
        </p:nvPicPr>
        <p:blipFill>
          <a:blip r:embed="rId6"/>
          <a:stretch>
            <a:fillRect/>
          </a:stretch>
        </p:blipFill>
        <p:spPr>
          <a:xfrm>
            <a:off x="116862" y="243537"/>
            <a:ext cx="2431119" cy="762107"/>
          </a:xfrm>
          <a:prstGeom prst="rect">
            <a:avLst/>
          </a:prstGeom>
        </p:spPr>
      </p:pic>
      <p:graphicFrame>
        <p:nvGraphicFramePr>
          <p:cNvPr id="24" name="Graphique 23">
            <a:extLst>
              <a:ext uri="{FF2B5EF4-FFF2-40B4-BE49-F238E27FC236}">
                <a16:creationId xmlns:a16="http://schemas.microsoft.com/office/drawing/2014/main" id="{63E0B1A5-2677-3FD0-788F-B0A96412FB1D}"/>
              </a:ext>
            </a:extLst>
          </p:cNvPr>
          <p:cNvGraphicFramePr>
            <a:graphicFrameLocks/>
          </p:cNvGraphicFramePr>
          <p:nvPr/>
        </p:nvGraphicFramePr>
        <p:xfrm>
          <a:off x="698899" y="1218756"/>
          <a:ext cx="7716043" cy="3422155"/>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74342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r>
              <a:rPr lang="fr-FR" dirty="0"/>
              <a:t>Novembre 2021</a:t>
            </a:r>
          </a:p>
        </p:txBody>
      </p:sp>
      <p:sp>
        <p:nvSpPr>
          <p:cNvPr id="4" name="Espace réservé du pied de page 3"/>
          <p:cNvSpPr>
            <a:spLocks noGrp="1"/>
          </p:cNvSpPr>
          <p:nvPr>
            <p:ph type="ftr" sz="quarter" idx="11"/>
          </p:nvPr>
        </p:nvSpPr>
        <p:spPr/>
        <p:txBody>
          <a:bodyPr/>
          <a:lstStyle/>
          <a:p>
            <a:r>
              <a:rPr lang="fr-FR"/>
              <a:t>La Direction Générale du Trésor</a:t>
            </a:r>
            <a:endParaRPr lang="fr-FR" dirty="0"/>
          </a:p>
        </p:txBody>
      </p:sp>
      <p:sp>
        <p:nvSpPr>
          <p:cNvPr id="5" name="Espace réservé du numéro de diapositive 4"/>
          <p:cNvSpPr>
            <a:spLocks noGrp="1"/>
          </p:cNvSpPr>
          <p:nvPr>
            <p:ph type="sldNum" sz="quarter" idx="12"/>
          </p:nvPr>
        </p:nvSpPr>
        <p:spPr/>
        <p:txBody>
          <a:bodyPr/>
          <a:lstStyle/>
          <a:p>
            <a:fld id="{56AA7CD4-42FD-4936-BF37-EDED2C044C55}" type="slidenum">
              <a:rPr lang="fr-FR" smtClean="0"/>
              <a:pPr/>
              <a:t>5</a:t>
            </a:fld>
            <a:endParaRPr lang="fr-FR"/>
          </a:p>
        </p:txBody>
      </p:sp>
      <p:sp>
        <p:nvSpPr>
          <p:cNvPr id="6" name="Espace réservé du texte 5"/>
          <p:cNvSpPr>
            <a:spLocks noGrp="1"/>
          </p:cNvSpPr>
          <p:nvPr>
            <p:ph type="body" sz="quarter" idx="13"/>
          </p:nvPr>
        </p:nvSpPr>
        <p:spPr>
          <a:xfrm>
            <a:off x="2544975" y="355476"/>
            <a:ext cx="8787172" cy="900000"/>
          </a:xfrm>
        </p:spPr>
        <p:txBody>
          <a:bodyPr/>
          <a:lstStyle/>
          <a:p>
            <a:r>
              <a:rPr lang="fr-FR" b="1" dirty="0"/>
              <a:t>LA RELATION BILATERALE</a:t>
            </a:r>
          </a:p>
        </p:txBody>
      </p:sp>
      <p:sp>
        <p:nvSpPr>
          <p:cNvPr id="2" name="Espace réservé du contenu 1"/>
          <p:cNvSpPr>
            <a:spLocks noGrp="1"/>
          </p:cNvSpPr>
          <p:nvPr>
            <p:ph idx="1"/>
          </p:nvPr>
        </p:nvSpPr>
        <p:spPr>
          <a:xfrm>
            <a:off x="3009333" y="1281992"/>
            <a:ext cx="8529531" cy="5162008"/>
          </a:xfrm>
        </p:spPr>
        <p:txBody>
          <a:bodyPr>
            <a:normAutofit fontScale="92500" lnSpcReduction="10000"/>
          </a:bodyPr>
          <a:lstStyle/>
          <a:p>
            <a:pPr marL="342891" indent="-342891" algn="just">
              <a:lnSpc>
                <a:spcPct val="100000"/>
              </a:lnSpc>
              <a:spcAft>
                <a:spcPts val="1200"/>
              </a:spcAft>
              <a:buFont typeface="Wingdings" panose="05000000000000000000" pitchFamily="2" charset="2"/>
              <a:buChar char="§"/>
            </a:pPr>
            <a:r>
              <a:rPr lang="fr-FR" sz="2000" b="1" dirty="0"/>
              <a:t>Une relation unique</a:t>
            </a:r>
          </a:p>
          <a:p>
            <a:pPr marL="342891" indent="-342891" algn="just">
              <a:lnSpc>
                <a:spcPct val="100000"/>
              </a:lnSpc>
              <a:spcAft>
                <a:spcPts val="1200"/>
              </a:spcAft>
              <a:buFont typeface="Wingdings" panose="05000000000000000000" pitchFamily="2" charset="2"/>
              <a:buChar char="§"/>
            </a:pPr>
            <a:r>
              <a:rPr lang="fr-FR" sz="2000" b="1" dirty="0"/>
              <a:t>2ème marché de la France en UEMOA, juste derrière la Côte d’Ivoire </a:t>
            </a:r>
          </a:p>
          <a:p>
            <a:pPr marL="342891" indent="-342891" algn="just">
              <a:lnSpc>
                <a:spcPct val="100000"/>
              </a:lnSpc>
              <a:spcAft>
                <a:spcPts val="1200"/>
              </a:spcAft>
              <a:buFont typeface="Wingdings" panose="05000000000000000000" pitchFamily="2" charset="2"/>
              <a:buChar char="§"/>
            </a:pPr>
            <a:r>
              <a:rPr lang="fr-FR" sz="2000" b="1" dirty="0"/>
              <a:t>1er excèdent commercial en Afrique de l’Ouest (992 MEUR en 2019, 726 MEUR en 2020)</a:t>
            </a:r>
          </a:p>
          <a:p>
            <a:pPr marL="342891" indent="-342891" algn="just">
              <a:lnSpc>
                <a:spcPct val="100000"/>
              </a:lnSpc>
              <a:spcAft>
                <a:spcPts val="1200"/>
              </a:spcAft>
              <a:buFont typeface="Wingdings" panose="05000000000000000000" pitchFamily="2" charset="2"/>
              <a:buChar char="§"/>
            </a:pPr>
            <a:r>
              <a:rPr lang="fr-FR" sz="2000" b="1" dirty="0"/>
              <a:t>La France demeure le premier fournisseur avec 1 071 MEUR d’exportations en 2019 et 801 MEUR en 2020</a:t>
            </a:r>
          </a:p>
          <a:p>
            <a:pPr marL="342891" indent="-342891" algn="just">
              <a:lnSpc>
                <a:spcPct val="100000"/>
              </a:lnSpc>
              <a:spcAft>
                <a:spcPts val="1200"/>
              </a:spcAft>
              <a:buFont typeface="Wingdings" panose="05000000000000000000" pitchFamily="2" charset="2"/>
              <a:buChar char="§"/>
            </a:pPr>
            <a:r>
              <a:rPr lang="fr-FR" sz="2000" b="1" dirty="0"/>
              <a:t>Tous les instruments financiers du Trésor et de l’AFD sont mobilisés</a:t>
            </a:r>
          </a:p>
          <a:p>
            <a:pPr marL="342891" indent="-342891" algn="just">
              <a:lnSpc>
                <a:spcPct val="100000"/>
              </a:lnSpc>
              <a:spcAft>
                <a:spcPts val="1200"/>
              </a:spcAft>
              <a:buFont typeface="Wingdings" panose="05000000000000000000" pitchFamily="2" charset="2"/>
              <a:buChar char="§"/>
            </a:pPr>
            <a:r>
              <a:rPr lang="fr-FR" sz="2000" b="1" dirty="0"/>
              <a:t>Nos exportateurs détiennent 17,5% de parts de marché en 2020, devant la Chine (10%), le Nigéria (6,3%) et les Pays-Bas (5%) </a:t>
            </a:r>
          </a:p>
          <a:p>
            <a:pPr marL="342891" indent="-342891" algn="just">
              <a:lnSpc>
                <a:spcPct val="100000"/>
              </a:lnSpc>
              <a:spcAft>
                <a:spcPts val="1200"/>
              </a:spcAft>
              <a:buFont typeface="Wingdings" panose="05000000000000000000" pitchFamily="2" charset="2"/>
              <a:buChar char="§"/>
            </a:pPr>
            <a:r>
              <a:rPr lang="fr-FR" sz="2000" b="1" dirty="0"/>
              <a:t>Selon la douane française, les exportations françaises ont baissé en 2020 de 25%. Le Sénégal est conforté comme 2ème débouché de la France dans l’UEMOA derrière la Côte d’Ivoire, et devient 3ème en Afrique subsaharienne, derrière la Côte d’Ivoire et l’Afrique du Sud.</a:t>
            </a:r>
          </a:p>
        </p:txBody>
      </p:sp>
      <p:pic>
        <p:nvPicPr>
          <p:cNvPr id="8" name="Image 7"/>
          <p:cNvPicPr>
            <a:picLocks noChangeAspect="1"/>
          </p:cNvPicPr>
          <p:nvPr/>
        </p:nvPicPr>
        <p:blipFill rotWithShape="1">
          <a:blip r:embed="rId3">
            <a:extLst>
              <a:ext uri="{28A0092B-C50C-407E-A947-70E740481C1C}">
                <a14:useLocalDpi xmlns:a14="http://schemas.microsoft.com/office/drawing/2010/main" val="0"/>
              </a:ext>
            </a:extLst>
          </a:blip>
          <a:srcRect t="15228" b="15137"/>
          <a:stretch/>
        </p:blipFill>
        <p:spPr>
          <a:xfrm>
            <a:off x="179513" y="1772816"/>
            <a:ext cx="2378420" cy="1656184"/>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512" y="3789040"/>
            <a:ext cx="2376264" cy="1584176"/>
          </a:xfrm>
          <a:prstGeom prst="rect">
            <a:avLst/>
          </a:prstGeom>
          <a:ln>
            <a:solidFill>
              <a:schemeClr val="tx1"/>
            </a:solidFill>
          </a:ln>
        </p:spPr>
      </p:pic>
      <p:cxnSp>
        <p:nvCxnSpPr>
          <p:cNvPr id="10" name="Connecteur droit 9"/>
          <p:cNvCxnSpPr/>
          <p:nvPr/>
        </p:nvCxnSpPr>
        <p:spPr bwMode="auto">
          <a:xfrm>
            <a:off x="2783632" y="1538688"/>
            <a:ext cx="0" cy="4122560"/>
          </a:xfrm>
          <a:prstGeom prst="line">
            <a:avLst/>
          </a:prstGeom>
          <a:solidFill>
            <a:schemeClr val="accent1"/>
          </a:solidFill>
          <a:ln w="38100" cap="flat" cmpd="sng" algn="ctr">
            <a:solidFill>
              <a:srgbClr val="15C7D2"/>
            </a:solidFill>
            <a:prstDash val="solid"/>
            <a:round/>
            <a:headEnd type="none" w="med" len="med"/>
            <a:tailEnd type="none" w="med" len="med"/>
          </a:ln>
          <a:effectLst/>
        </p:spPr>
      </p:cxnSp>
      <p:pic>
        <p:nvPicPr>
          <p:cNvPr id="11" name="Image 10">
            <a:extLst>
              <a:ext uri="{FF2B5EF4-FFF2-40B4-BE49-F238E27FC236}">
                <a16:creationId xmlns:a16="http://schemas.microsoft.com/office/drawing/2014/main" id="{49AA052F-B383-4401-10BE-510741519EA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3644" y="50925"/>
            <a:ext cx="977571" cy="977571"/>
          </a:xfrm>
          <a:prstGeom prst="rect">
            <a:avLst/>
          </a:prstGeom>
        </p:spPr>
      </p:pic>
    </p:spTree>
    <p:extLst>
      <p:ext uri="{BB962C8B-B14F-4D97-AF65-F5344CB8AC3E}">
        <p14:creationId xmlns:p14="http://schemas.microsoft.com/office/powerpoint/2010/main" val="5219456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r>
              <a:rPr lang="fr-FR"/>
              <a:t>Septembre 2021</a:t>
            </a:r>
            <a:endParaRPr lang="fr-FR" dirty="0"/>
          </a:p>
        </p:txBody>
      </p:sp>
      <p:sp>
        <p:nvSpPr>
          <p:cNvPr id="4" name="Espace réservé du pied de page 3"/>
          <p:cNvSpPr>
            <a:spLocks noGrp="1"/>
          </p:cNvSpPr>
          <p:nvPr>
            <p:ph type="ftr" sz="quarter" idx="11"/>
          </p:nvPr>
        </p:nvSpPr>
        <p:spPr/>
        <p:txBody>
          <a:bodyPr/>
          <a:lstStyle/>
          <a:p>
            <a:r>
              <a:rPr lang="fr-FR" dirty="0"/>
              <a:t>La Direction Générale du Trésor</a:t>
            </a:r>
          </a:p>
        </p:txBody>
      </p:sp>
      <p:sp>
        <p:nvSpPr>
          <p:cNvPr id="5" name="Espace réservé du numéro de diapositive 4"/>
          <p:cNvSpPr>
            <a:spLocks noGrp="1"/>
          </p:cNvSpPr>
          <p:nvPr>
            <p:ph type="sldNum" sz="quarter" idx="12"/>
          </p:nvPr>
        </p:nvSpPr>
        <p:spPr/>
        <p:txBody>
          <a:bodyPr/>
          <a:lstStyle/>
          <a:p>
            <a:fld id="{56AA7CD4-42FD-4936-BF37-EDED2C044C55}" type="slidenum">
              <a:rPr lang="fr-FR" smtClean="0"/>
              <a:pPr/>
              <a:t>6</a:t>
            </a:fld>
            <a:endParaRPr lang="fr-FR"/>
          </a:p>
        </p:txBody>
      </p:sp>
      <p:sp>
        <p:nvSpPr>
          <p:cNvPr id="6" name="Espace réservé du texte 5"/>
          <p:cNvSpPr>
            <a:spLocks noGrp="1"/>
          </p:cNvSpPr>
          <p:nvPr>
            <p:ph type="body" sz="quarter" idx="13"/>
          </p:nvPr>
        </p:nvSpPr>
        <p:spPr>
          <a:xfrm>
            <a:off x="2447595" y="432000"/>
            <a:ext cx="8787172" cy="900000"/>
          </a:xfrm>
        </p:spPr>
        <p:txBody>
          <a:bodyPr/>
          <a:lstStyle/>
          <a:p>
            <a:r>
              <a:rPr lang="fr-FR" b="1" dirty="0"/>
              <a:t>L’ENVIRONNEMENT DES AFFAIRES</a:t>
            </a:r>
          </a:p>
        </p:txBody>
      </p:sp>
      <p:sp>
        <p:nvSpPr>
          <p:cNvPr id="2" name="Espace réservé du contenu 1"/>
          <p:cNvSpPr>
            <a:spLocks noGrp="1"/>
          </p:cNvSpPr>
          <p:nvPr>
            <p:ph idx="1"/>
          </p:nvPr>
        </p:nvSpPr>
        <p:spPr>
          <a:xfrm>
            <a:off x="809984" y="1092256"/>
            <a:ext cx="10945216" cy="5760640"/>
          </a:xfrm>
        </p:spPr>
        <p:txBody>
          <a:bodyPr>
            <a:normAutofit fontScale="92500" lnSpcReduction="20000"/>
          </a:bodyPr>
          <a:lstStyle/>
          <a:p>
            <a:pPr algn="just">
              <a:spcAft>
                <a:spcPts val="1200"/>
              </a:spcAft>
            </a:pPr>
            <a:endParaRPr lang="fr-FR" sz="1800" b="1" u="sng" dirty="0"/>
          </a:p>
          <a:p>
            <a:pPr algn="just">
              <a:spcAft>
                <a:spcPts val="1200"/>
              </a:spcAft>
            </a:pPr>
            <a:r>
              <a:rPr lang="fr-FR" sz="1800" b="1" u="sng" dirty="0"/>
              <a:t>Attractivité</a:t>
            </a:r>
            <a:r>
              <a:rPr lang="fr-FR" sz="1800" b="1" dirty="0"/>
              <a:t> </a:t>
            </a:r>
            <a:r>
              <a:rPr lang="fr-FR" sz="1800" dirty="0"/>
              <a:t>: 123/190 au classement </a:t>
            </a:r>
            <a:r>
              <a:rPr lang="fr-FR" sz="1800" i="1" dirty="0" err="1"/>
              <a:t>Doing</a:t>
            </a:r>
            <a:r>
              <a:rPr lang="fr-FR" sz="1800" i="1" dirty="0"/>
              <a:t> Business </a:t>
            </a:r>
            <a:r>
              <a:rPr lang="fr-FR" sz="1800" dirty="0"/>
              <a:t>2020 (BM), avec un gain de 55 places par rapport à 2014 grâce à :</a:t>
            </a:r>
          </a:p>
          <a:p>
            <a:pPr marL="285744" indent="-285744" algn="just">
              <a:spcAft>
                <a:spcPts val="1200"/>
              </a:spcAft>
              <a:buFont typeface="Wingdings" panose="05000000000000000000" pitchFamily="2" charset="2"/>
              <a:buChar char="§"/>
            </a:pPr>
            <a:r>
              <a:rPr lang="fr-FR" sz="1800" dirty="0"/>
              <a:t>une stabilité politique et sociale unique dans la région </a:t>
            </a:r>
          </a:p>
          <a:p>
            <a:pPr marL="285744" indent="-285744" algn="just">
              <a:spcAft>
                <a:spcPts val="1200"/>
              </a:spcAft>
              <a:buFont typeface="Wingdings" panose="05000000000000000000" pitchFamily="2" charset="2"/>
              <a:buChar char="§"/>
            </a:pPr>
            <a:r>
              <a:rPr lang="fr-FR" sz="1800" dirty="0"/>
              <a:t>une démocratie (très) vivante</a:t>
            </a:r>
          </a:p>
          <a:p>
            <a:pPr marL="285744" indent="-285744" algn="just">
              <a:spcAft>
                <a:spcPts val="1200"/>
              </a:spcAft>
              <a:buFont typeface="Wingdings" panose="05000000000000000000" pitchFamily="2" charset="2"/>
              <a:buChar char="§"/>
            </a:pPr>
            <a:r>
              <a:rPr lang="fr-FR" sz="1800" dirty="0"/>
              <a:t>la robustesse du cadre macroéconomique</a:t>
            </a:r>
          </a:p>
          <a:p>
            <a:pPr marL="285744" indent="-285744" algn="just">
              <a:spcAft>
                <a:spcPts val="1200"/>
              </a:spcAft>
              <a:buFont typeface="Wingdings" panose="05000000000000000000" pitchFamily="2" charset="2"/>
              <a:buChar char="§"/>
            </a:pPr>
            <a:r>
              <a:rPr lang="fr-FR" sz="1800" dirty="0"/>
              <a:t>la contribution dynamique de la diaspora restée résiliente (près de 10% du PIB, + 36,4 Mds) </a:t>
            </a:r>
          </a:p>
          <a:p>
            <a:pPr marL="285744" indent="-285744" algn="just">
              <a:spcAft>
                <a:spcPts val="1200"/>
              </a:spcAft>
              <a:buFont typeface="Wingdings" panose="05000000000000000000" pitchFamily="2" charset="2"/>
              <a:buChar char="§"/>
            </a:pPr>
            <a:r>
              <a:rPr lang="fr-FR" sz="1800" dirty="0"/>
              <a:t>le potentiel de ressources agricoles, du secteur minier et les récentes découvertes pétrolières et gazières</a:t>
            </a:r>
          </a:p>
          <a:p>
            <a:pPr algn="just"/>
            <a:r>
              <a:rPr lang="fr-FR" sz="1800" b="1" u="sng" dirty="0"/>
              <a:t>Néanmoins, un environnement des affaires qui reste perfectible</a:t>
            </a:r>
            <a:r>
              <a:rPr lang="fr-FR" sz="1800" b="1" dirty="0"/>
              <a:t> :</a:t>
            </a:r>
            <a:endParaRPr lang="fr-FR" sz="1800" dirty="0"/>
          </a:p>
          <a:p>
            <a:pPr marL="342891" indent="-342891" algn="just">
              <a:buFont typeface="Wingdings" panose="05000000000000000000" pitchFamily="2" charset="2"/>
              <a:buChar char="§"/>
            </a:pPr>
            <a:r>
              <a:rPr lang="fr-FR" sz="1800" dirty="0"/>
              <a:t>Fiscalité : base fiscale limitée =&gt; harcèlement fiscal des entreprises formelles</a:t>
            </a:r>
          </a:p>
          <a:p>
            <a:pPr marL="342891" indent="-342891" algn="just">
              <a:buFont typeface="Wingdings" panose="05000000000000000000" pitchFamily="2" charset="2"/>
              <a:buChar char="§"/>
            </a:pPr>
            <a:r>
              <a:rPr lang="fr-FR" sz="1800" dirty="0"/>
              <a:t>Nouvelles taxes introduites en 2021 (PROMAD, taxe conformité…)</a:t>
            </a:r>
          </a:p>
          <a:p>
            <a:pPr marL="342891" indent="-342891" algn="just">
              <a:buFont typeface="Wingdings" panose="05000000000000000000" pitchFamily="2" charset="2"/>
              <a:buChar char="§"/>
            </a:pPr>
            <a:r>
              <a:rPr lang="fr-FR" sz="1800" dirty="0"/>
              <a:t>Difficulté pour utiliser les bons du Trésor (remboursement de TVA)</a:t>
            </a:r>
          </a:p>
          <a:p>
            <a:pPr marL="342891" indent="-342891" algn="just">
              <a:buFont typeface="Wingdings" panose="05000000000000000000" pitchFamily="2" charset="2"/>
              <a:buChar char="§"/>
            </a:pPr>
            <a:r>
              <a:rPr lang="fr-FR" sz="1800" dirty="0"/>
              <a:t>Un excès de bureaucratie</a:t>
            </a:r>
          </a:p>
          <a:p>
            <a:pPr marL="342891" indent="-342891" algn="just">
              <a:buFont typeface="Wingdings" panose="05000000000000000000" pitchFamily="2" charset="2"/>
              <a:buChar char="§"/>
            </a:pPr>
            <a:r>
              <a:rPr lang="fr-FR" sz="1800" dirty="0"/>
              <a:t>Accès au foncier (pas de cadastre)*</a:t>
            </a:r>
          </a:p>
          <a:p>
            <a:pPr marL="342891" indent="-342891" algn="just">
              <a:buFont typeface="Wingdings" panose="05000000000000000000" pitchFamily="2" charset="2"/>
              <a:buChar char="§"/>
            </a:pPr>
            <a:r>
              <a:rPr lang="fr-FR" sz="1800" dirty="0"/>
              <a:t>Tensions de trésorerie de l’Etat =&gt; délais de paiement très importants</a:t>
            </a:r>
          </a:p>
          <a:p>
            <a:pPr algn="just"/>
            <a:endParaRPr lang="fr-FR" sz="2400" b="1" dirty="0">
              <a:latin typeface="Segoe UI" panose="020B0502040204020203" pitchFamily="34" charset="0"/>
              <a:cs typeface="Segoe UI" panose="020B0502040204020203" pitchFamily="34" charset="0"/>
            </a:endParaRPr>
          </a:p>
          <a:p>
            <a:pPr algn="just"/>
            <a:endParaRPr lang="fr-FR" sz="2400" b="1" dirty="0">
              <a:latin typeface="Segoe UI" panose="020B0502040204020203" pitchFamily="34" charset="0"/>
              <a:cs typeface="Segoe UI" panose="020B0502040204020203" pitchFamily="34" charset="0"/>
            </a:endParaRPr>
          </a:p>
          <a:p>
            <a:endParaRPr lang="fr-FR" sz="2400" b="1" dirty="0">
              <a:latin typeface="Segoe UI" panose="020B0502040204020203" pitchFamily="34" charset="0"/>
              <a:cs typeface="Segoe UI" panose="020B0502040204020203" pitchFamily="34" charset="0"/>
            </a:endParaRPr>
          </a:p>
          <a:p>
            <a:pPr algn="just"/>
            <a:endParaRPr lang="fr-FR" sz="2400" b="1" dirty="0">
              <a:latin typeface="Segoe UI" panose="020B0502040204020203" pitchFamily="34" charset="0"/>
              <a:cs typeface="Segoe UI" panose="020B0502040204020203" pitchFamily="34" charset="0"/>
            </a:endParaRPr>
          </a:p>
          <a:p>
            <a:pPr algn="just"/>
            <a:endParaRPr lang="fr-FR" sz="2400" b="1" dirty="0"/>
          </a:p>
        </p:txBody>
      </p:sp>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3633" y="276433"/>
            <a:ext cx="1552217" cy="1034811"/>
          </a:xfrm>
          <a:prstGeom prst="rect">
            <a:avLst/>
          </a:prstGeom>
          <a:ln>
            <a:solidFill>
              <a:schemeClr val="tx1"/>
            </a:solidFill>
          </a:ln>
        </p:spPr>
      </p:pic>
      <p:pic>
        <p:nvPicPr>
          <p:cNvPr id="8" name="Image 7">
            <a:extLst>
              <a:ext uri="{FF2B5EF4-FFF2-40B4-BE49-F238E27FC236}">
                <a16:creationId xmlns:a16="http://schemas.microsoft.com/office/drawing/2014/main" id="{88D4D4AF-3FE1-FB22-7145-367F9EBCDC2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3644" y="50925"/>
            <a:ext cx="977571" cy="977571"/>
          </a:xfrm>
          <a:prstGeom prst="rect">
            <a:avLst/>
          </a:prstGeom>
        </p:spPr>
      </p:pic>
    </p:spTree>
    <p:extLst>
      <p:ext uri="{BB962C8B-B14F-4D97-AF65-F5344CB8AC3E}">
        <p14:creationId xmlns:p14="http://schemas.microsoft.com/office/powerpoint/2010/main" val="632623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Tractor Icon 2823277">
            <a:extLst>
              <a:ext uri="{FF2B5EF4-FFF2-40B4-BE49-F238E27FC236}">
                <a16:creationId xmlns:a16="http://schemas.microsoft.com/office/drawing/2014/main" id="{2F299C09-CDC9-4054-82E6-9026070C4F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8368" y="1326272"/>
            <a:ext cx="1016085" cy="1016085"/>
          </a:xfrm>
          <a:prstGeom prst="rect">
            <a:avLst/>
          </a:prstGeom>
          <a:noFill/>
          <a:extLst>
            <a:ext uri="{909E8E84-426E-40DD-AFC4-6F175D3DCCD1}">
              <a14:hiddenFill xmlns:a14="http://schemas.microsoft.com/office/drawing/2010/main">
                <a:solidFill>
                  <a:srgbClr val="FFFFFF"/>
                </a:solidFill>
              </a14:hiddenFill>
            </a:ext>
          </a:extLst>
        </p:spPr>
      </p:pic>
      <p:sp>
        <p:nvSpPr>
          <p:cNvPr id="21" name="ZoneTexte 20">
            <a:extLst>
              <a:ext uri="{FF2B5EF4-FFF2-40B4-BE49-F238E27FC236}">
                <a16:creationId xmlns:a16="http://schemas.microsoft.com/office/drawing/2014/main" id="{62576FE2-962C-4D10-8454-CBE41189241E}"/>
              </a:ext>
            </a:extLst>
          </p:cNvPr>
          <p:cNvSpPr txBox="1"/>
          <p:nvPr/>
        </p:nvSpPr>
        <p:spPr>
          <a:xfrm>
            <a:off x="1" y="2111263"/>
            <a:ext cx="4312001" cy="461665"/>
          </a:xfrm>
          <a:prstGeom prst="rect">
            <a:avLst/>
          </a:prstGeom>
          <a:noFill/>
        </p:spPr>
        <p:txBody>
          <a:bodyPr wrap="square" rtlCol="0">
            <a:spAutoFit/>
          </a:bodyPr>
          <a:lstStyle/>
          <a:p>
            <a:r>
              <a:rPr lang="fr-FR" sz="2400" b="1"/>
              <a:t>Agriculture-Agroalimentaire</a:t>
            </a:r>
          </a:p>
        </p:txBody>
      </p:sp>
      <p:sp>
        <p:nvSpPr>
          <p:cNvPr id="22" name="Text Placeholder 7">
            <a:extLst>
              <a:ext uri="{FF2B5EF4-FFF2-40B4-BE49-F238E27FC236}">
                <a16:creationId xmlns:a16="http://schemas.microsoft.com/office/drawing/2014/main" id="{8D9DFB9C-17E9-4EDE-A487-D6C05ABEB334}"/>
              </a:ext>
            </a:extLst>
          </p:cNvPr>
          <p:cNvSpPr txBox="1">
            <a:spLocks/>
          </p:cNvSpPr>
          <p:nvPr/>
        </p:nvSpPr>
        <p:spPr>
          <a:xfrm>
            <a:off x="474615" y="2787026"/>
            <a:ext cx="2232720" cy="461101"/>
          </a:xfrm>
          <a:prstGeom prst="rect">
            <a:avLst/>
          </a:prstGeom>
        </p:spPr>
        <p:txBody>
          <a:bodyPr vert="horz" anchor="t"/>
          <a:lstStyle>
            <a:lvl1pPr marL="0" indent="0" algn="ctr" defTabSz="457200" rtl="0" eaLnBrk="1" latinLnBrk="0" hangingPunct="1">
              <a:lnSpc>
                <a:spcPct val="100000"/>
              </a:lnSpc>
              <a:spcBef>
                <a:spcPct val="20000"/>
              </a:spcBef>
              <a:buFont typeface="Arial"/>
              <a:buNone/>
              <a:defRPr sz="1200" b="0" kern="1200" baseline="0">
                <a:solidFill>
                  <a:srgbClr val="26358C"/>
                </a:solidFill>
                <a:latin typeface="Arial" panose="020B0604020202020204" pitchFamily="34" charset="0"/>
                <a:ea typeface="+mn-ea"/>
                <a:cs typeface="Arial" panose="020B0604020202020204" pitchFamily="34" charset="0"/>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667">
                <a:solidFill>
                  <a:srgbClr val="FF0000"/>
                </a:solidFill>
                <a:latin typeface="Arial Black" panose="020B0A04020102020204" pitchFamily="34" charset="0"/>
              </a:rPr>
              <a:t>10,2% </a:t>
            </a:r>
            <a:r>
              <a:rPr lang="fr-FR" sz="1333"/>
              <a:t>du PIB</a:t>
            </a:r>
          </a:p>
          <a:p>
            <a:endParaRPr lang="en-ZA" sz="1333"/>
          </a:p>
        </p:txBody>
      </p:sp>
      <p:sp>
        <p:nvSpPr>
          <p:cNvPr id="16" name="ZoneTexte 15">
            <a:extLst>
              <a:ext uri="{FF2B5EF4-FFF2-40B4-BE49-F238E27FC236}">
                <a16:creationId xmlns:a16="http://schemas.microsoft.com/office/drawing/2014/main" id="{FE08B512-077A-432F-8031-6BA0851C7FE8}"/>
              </a:ext>
            </a:extLst>
          </p:cNvPr>
          <p:cNvSpPr txBox="1"/>
          <p:nvPr/>
        </p:nvSpPr>
        <p:spPr>
          <a:xfrm>
            <a:off x="306356" y="4958067"/>
            <a:ext cx="2809521" cy="584775"/>
          </a:xfrm>
          <a:prstGeom prst="rect">
            <a:avLst/>
          </a:prstGeom>
          <a:noFill/>
        </p:spPr>
        <p:txBody>
          <a:bodyPr wrap="square" rtlCol="0">
            <a:spAutoFit/>
          </a:bodyPr>
          <a:lstStyle/>
          <a:p>
            <a:r>
              <a:rPr lang="fr-FR" sz="2133" b="1">
                <a:solidFill>
                  <a:srgbClr val="FF0000"/>
                </a:solidFill>
                <a:latin typeface="Arial Black" panose="020B0A04020102020204" pitchFamily="34" charset="0"/>
              </a:rPr>
              <a:t>45% </a:t>
            </a:r>
            <a:r>
              <a:rPr lang="fr-FR" sz="1067">
                <a:solidFill>
                  <a:srgbClr val="26358C"/>
                </a:solidFill>
                <a:latin typeface="Arial" panose="020B0604020202020204" pitchFamily="34" charset="0"/>
                <a:cs typeface="Arial" panose="020B0604020202020204" pitchFamily="34" charset="0"/>
              </a:rPr>
              <a:t>du secteur industriel est représenté par l’industrie agro-alimentaire</a:t>
            </a:r>
          </a:p>
        </p:txBody>
      </p:sp>
      <p:sp>
        <p:nvSpPr>
          <p:cNvPr id="26" name="ZoneTexte 25">
            <a:extLst>
              <a:ext uri="{FF2B5EF4-FFF2-40B4-BE49-F238E27FC236}">
                <a16:creationId xmlns:a16="http://schemas.microsoft.com/office/drawing/2014/main" id="{5D988BC3-F1A7-4440-8849-B81FC3B63D43}"/>
              </a:ext>
            </a:extLst>
          </p:cNvPr>
          <p:cNvSpPr txBox="1"/>
          <p:nvPr/>
        </p:nvSpPr>
        <p:spPr>
          <a:xfrm>
            <a:off x="367817" y="4145915"/>
            <a:ext cx="2336576" cy="749179"/>
          </a:xfrm>
          <a:prstGeom prst="rect">
            <a:avLst/>
          </a:prstGeom>
          <a:noFill/>
        </p:spPr>
        <p:txBody>
          <a:bodyPr wrap="square" rtlCol="0">
            <a:spAutoFit/>
          </a:bodyPr>
          <a:lstStyle/>
          <a:p>
            <a:r>
              <a:rPr lang="fr-FR" sz="1067" b="1">
                <a:solidFill>
                  <a:srgbClr val="26358C"/>
                </a:solidFill>
                <a:latin typeface="Arial" panose="020B0604020202020204" pitchFamily="34" charset="0"/>
                <a:cs typeface="Arial" panose="020B0604020202020204" pitchFamily="34" charset="0"/>
              </a:rPr>
              <a:t>Production principales </a:t>
            </a:r>
            <a:r>
              <a:rPr lang="fr-FR" sz="1067">
                <a:solidFill>
                  <a:srgbClr val="26358C"/>
                </a:solidFill>
                <a:latin typeface="Arial" panose="020B0604020202020204" pitchFamily="34" charset="0"/>
                <a:cs typeface="Arial" panose="020B0604020202020204" pitchFamily="34" charset="0"/>
              </a:rPr>
              <a:t>: arachides, tomates, mangues, banane, haricots verts, maïs doux,…</a:t>
            </a:r>
          </a:p>
        </p:txBody>
      </p:sp>
      <p:sp>
        <p:nvSpPr>
          <p:cNvPr id="35" name="ZoneTexte 34">
            <a:extLst>
              <a:ext uri="{FF2B5EF4-FFF2-40B4-BE49-F238E27FC236}">
                <a16:creationId xmlns:a16="http://schemas.microsoft.com/office/drawing/2014/main" id="{93682CB0-506A-460E-8A42-C46C317A6704}"/>
              </a:ext>
            </a:extLst>
          </p:cNvPr>
          <p:cNvSpPr txBox="1"/>
          <p:nvPr/>
        </p:nvSpPr>
        <p:spPr>
          <a:xfrm>
            <a:off x="379905" y="3333763"/>
            <a:ext cx="2809521" cy="748988"/>
          </a:xfrm>
          <a:prstGeom prst="rect">
            <a:avLst/>
          </a:prstGeom>
          <a:noFill/>
        </p:spPr>
        <p:txBody>
          <a:bodyPr wrap="square" rtlCol="0">
            <a:spAutoFit/>
          </a:bodyPr>
          <a:lstStyle/>
          <a:p>
            <a:r>
              <a:rPr lang="fr-FR" sz="2133" b="1" dirty="0">
                <a:solidFill>
                  <a:srgbClr val="FF0000"/>
                </a:solidFill>
                <a:latin typeface="Arial Black" panose="020B0A04020102020204" pitchFamily="34" charset="0"/>
              </a:rPr>
              <a:t>1,7 Mt</a:t>
            </a:r>
            <a:r>
              <a:rPr lang="fr-FR" sz="1067" dirty="0">
                <a:solidFill>
                  <a:srgbClr val="26358C"/>
                </a:solidFill>
                <a:latin typeface="Arial" panose="020B0604020202020204" pitchFamily="34" charset="0"/>
                <a:cs typeface="Arial" panose="020B0604020202020204" pitchFamily="34" charset="0"/>
              </a:rPr>
              <a:t> Volume de la production horticole, qui est le principal sous-secteur agricole au Sénégal</a:t>
            </a:r>
          </a:p>
        </p:txBody>
      </p:sp>
      <p:sp>
        <p:nvSpPr>
          <p:cNvPr id="38" name="ZoneTexte 37">
            <a:extLst>
              <a:ext uri="{FF2B5EF4-FFF2-40B4-BE49-F238E27FC236}">
                <a16:creationId xmlns:a16="http://schemas.microsoft.com/office/drawing/2014/main" id="{EAEE21BC-A28F-482B-9794-2B1A7E8B3748}"/>
              </a:ext>
            </a:extLst>
          </p:cNvPr>
          <p:cNvSpPr txBox="1"/>
          <p:nvPr/>
        </p:nvSpPr>
        <p:spPr>
          <a:xfrm>
            <a:off x="8927370" y="2608335"/>
            <a:ext cx="3373889" cy="707886"/>
          </a:xfrm>
          <a:prstGeom prst="rect">
            <a:avLst/>
          </a:prstGeom>
          <a:noFill/>
        </p:spPr>
        <p:txBody>
          <a:bodyPr wrap="square" rtlCol="0">
            <a:spAutoFit/>
          </a:bodyPr>
          <a:lstStyle/>
          <a:p>
            <a:pPr algn="ctr"/>
            <a:r>
              <a:rPr lang="fr-FR" sz="2667" b="1">
                <a:solidFill>
                  <a:srgbClr val="FF0000"/>
                </a:solidFill>
                <a:latin typeface="Arial Black" panose="020B0A04020102020204" pitchFamily="34" charset="0"/>
              </a:rPr>
              <a:t>2</a:t>
            </a:r>
            <a:r>
              <a:rPr lang="fr-FR" sz="2667" b="1" baseline="30000">
                <a:solidFill>
                  <a:srgbClr val="FF0000"/>
                </a:solidFill>
                <a:latin typeface="Arial Black" panose="020B0A04020102020204" pitchFamily="34" charset="0"/>
              </a:rPr>
              <a:t>è</a:t>
            </a:r>
            <a:r>
              <a:rPr lang="fr-FR" sz="2667" b="1">
                <a:solidFill>
                  <a:srgbClr val="FF0000"/>
                </a:solidFill>
                <a:latin typeface="Arial Black" panose="020B0A04020102020204" pitchFamily="34" charset="0"/>
              </a:rPr>
              <a:t> </a:t>
            </a:r>
            <a:r>
              <a:rPr lang="fr-FR" sz="1333">
                <a:solidFill>
                  <a:srgbClr val="26358C"/>
                </a:solidFill>
                <a:latin typeface="Arial" panose="020B0604020202020204" pitchFamily="34" charset="0"/>
                <a:cs typeface="Arial" panose="020B0604020202020204" pitchFamily="34" charset="0"/>
              </a:rPr>
              <a:t>source de revenus en zone rurale (après l’agriculture)</a:t>
            </a:r>
          </a:p>
        </p:txBody>
      </p:sp>
      <p:sp>
        <p:nvSpPr>
          <p:cNvPr id="39" name="ZoneTexte 38">
            <a:extLst>
              <a:ext uri="{FF2B5EF4-FFF2-40B4-BE49-F238E27FC236}">
                <a16:creationId xmlns:a16="http://schemas.microsoft.com/office/drawing/2014/main" id="{24C92B2C-F2AF-4421-9895-769446112630}"/>
              </a:ext>
            </a:extLst>
          </p:cNvPr>
          <p:cNvSpPr txBox="1"/>
          <p:nvPr/>
        </p:nvSpPr>
        <p:spPr>
          <a:xfrm>
            <a:off x="9745912" y="2258989"/>
            <a:ext cx="1784643" cy="461665"/>
          </a:xfrm>
          <a:prstGeom prst="rect">
            <a:avLst/>
          </a:prstGeom>
          <a:noFill/>
        </p:spPr>
        <p:txBody>
          <a:bodyPr wrap="square" rtlCol="0">
            <a:spAutoFit/>
          </a:bodyPr>
          <a:lstStyle/>
          <a:p>
            <a:pPr algn="ctr"/>
            <a:r>
              <a:rPr lang="fr-FR" sz="2400" b="1"/>
              <a:t>Elevage </a:t>
            </a:r>
          </a:p>
        </p:txBody>
      </p:sp>
      <p:sp>
        <p:nvSpPr>
          <p:cNvPr id="40" name="ZoneTexte 39">
            <a:extLst>
              <a:ext uri="{FF2B5EF4-FFF2-40B4-BE49-F238E27FC236}">
                <a16:creationId xmlns:a16="http://schemas.microsoft.com/office/drawing/2014/main" id="{F77A2DE8-20A2-4E6C-849F-F6224187D4DA}"/>
              </a:ext>
            </a:extLst>
          </p:cNvPr>
          <p:cNvSpPr txBox="1"/>
          <p:nvPr/>
        </p:nvSpPr>
        <p:spPr>
          <a:xfrm>
            <a:off x="8713662" y="3351196"/>
            <a:ext cx="2114199" cy="584775"/>
          </a:xfrm>
          <a:prstGeom prst="rect">
            <a:avLst/>
          </a:prstGeom>
          <a:noFill/>
        </p:spPr>
        <p:txBody>
          <a:bodyPr wrap="square" rtlCol="0">
            <a:spAutoFit/>
          </a:bodyPr>
          <a:lstStyle/>
          <a:p>
            <a:r>
              <a:rPr lang="fr-FR" sz="2133" b="1">
                <a:solidFill>
                  <a:srgbClr val="FF0000"/>
                </a:solidFill>
                <a:latin typeface="Arial Black" panose="020B0A04020102020204" pitchFamily="34" charset="0"/>
              </a:rPr>
              <a:t>17 M </a:t>
            </a:r>
          </a:p>
          <a:p>
            <a:r>
              <a:rPr lang="fr-FR" sz="1067">
                <a:solidFill>
                  <a:srgbClr val="26358C"/>
                </a:solidFill>
              </a:rPr>
              <a:t>Cheptel bovins, ovins, caprins</a:t>
            </a:r>
            <a:endParaRPr lang="fr-FR" sz="1200">
              <a:solidFill>
                <a:srgbClr val="26358C"/>
              </a:solidFill>
            </a:endParaRPr>
          </a:p>
        </p:txBody>
      </p:sp>
      <p:sp>
        <p:nvSpPr>
          <p:cNvPr id="41" name="ZoneTexte 40">
            <a:extLst>
              <a:ext uri="{FF2B5EF4-FFF2-40B4-BE49-F238E27FC236}">
                <a16:creationId xmlns:a16="http://schemas.microsoft.com/office/drawing/2014/main" id="{250CF446-F972-4707-9875-E439998402DE}"/>
              </a:ext>
            </a:extLst>
          </p:cNvPr>
          <p:cNvSpPr txBox="1"/>
          <p:nvPr/>
        </p:nvSpPr>
        <p:spPr>
          <a:xfrm>
            <a:off x="10976652" y="3351196"/>
            <a:ext cx="1205339" cy="584775"/>
          </a:xfrm>
          <a:prstGeom prst="rect">
            <a:avLst/>
          </a:prstGeom>
          <a:noFill/>
        </p:spPr>
        <p:txBody>
          <a:bodyPr wrap="square" rtlCol="0">
            <a:spAutoFit/>
          </a:bodyPr>
          <a:lstStyle/>
          <a:p>
            <a:r>
              <a:rPr lang="fr-FR" sz="2133" b="1">
                <a:solidFill>
                  <a:srgbClr val="FF0000"/>
                </a:solidFill>
                <a:latin typeface="Arial Black" panose="020B0A04020102020204" pitchFamily="34" charset="0"/>
              </a:rPr>
              <a:t>65 M</a:t>
            </a:r>
          </a:p>
          <a:p>
            <a:r>
              <a:rPr lang="fr-FR" sz="1067">
                <a:solidFill>
                  <a:srgbClr val="26358C"/>
                </a:solidFill>
              </a:rPr>
              <a:t>Cheptel volaille</a:t>
            </a:r>
            <a:endParaRPr lang="fr-FR" sz="1200">
              <a:solidFill>
                <a:srgbClr val="26358C"/>
              </a:solidFill>
            </a:endParaRPr>
          </a:p>
        </p:txBody>
      </p:sp>
      <p:sp>
        <p:nvSpPr>
          <p:cNvPr id="43" name="ZoneTexte 42">
            <a:extLst>
              <a:ext uri="{FF2B5EF4-FFF2-40B4-BE49-F238E27FC236}">
                <a16:creationId xmlns:a16="http://schemas.microsoft.com/office/drawing/2014/main" id="{F50CA0B1-2D42-446D-90EF-CCF6FB4E5CA1}"/>
              </a:ext>
            </a:extLst>
          </p:cNvPr>
          <p:cNvSpPr txBox="1"/>
          <p:nvPr/>
        </p:nvSpPr>
        <p:spPr>
          <a:xfrm>
            <a:off x="9168324" y="4167028"/>
            <a:ext cx="2614025" cy="748988"/>
          </a:xfrm>
          <a:prstGeom prst="rect">
            <a:avLst/>
          </a:prstGeom>
          <a:noFill/>
        </p:spPr>
        <p:txBody>
          <a:bodyPr wrap="square" rtlCol="0">
            <a:spAutoFit/>
          </a:bodyPr>
          <a:lstStyle/>
          <a:p>
            <a:r>
              <a:rPr lang="fr-FR" sz="2133" b="1">
                <a:solidFill>
                  <a:srgbClr val="FF0000"/>
                </a:solidFill>
                <a:latin typeface="Arial Black" panose="020B0A04020102020204" pitchFamily="34" charset="0"/>
              </a:rPr>
              <a:t>255 M de litres </a:t>
            </a:r>
          </a:p>
          <a:p>
            <a:r>
              <a:rPr lang="fr-FR" sz="1067">
                <a:solidFill>
                  <a:srgbClr val="26358C"/>
                </a:solidFill>
              </a:rPr>
              <a:t>Production nationale de lait (la demande étant de 450 M de litres)</a:t>
            </a:r>
            <a:endParaRPr lang="fr-FR" sz="1200">
              <a:solidFill>
                <a:srgbClr val="26358C"/>
              </a:solidFill>
            </a:endParaRPr>
          </a:p>
        </p:txBody>
      </p:sp>
      <p:sp>
        <p:nvSpPr>
          <p:cNvPr id="48" name="ZoneTexte 47">
            <a:extLst>
              <a:ext uri="{FF2B5EF4-FFF2-40B4-BE49-F238E27FC236}">
                <a16:creationId xmlns:a16="http://schemas.microsoft.com/office/drawing/2014/main" id="{52374986-8F0F-4E19-A9D0-F33E547E9EEE}"/>
              </a:ext>
            </a:extLst>
          </p:cNvPr>
          <p:cNvSpPr txBox="1"/>
          <p:nvPr/>
        </p:nvSpPr>
        <p:spPr>
          <a:xfrm>
            <a:off x="8768097" y="5019923"/>
            <a:ext cx="3443932" cy="584775"/>
          </a:xfrm>
          <a:prstGeom prst="rect">
            <a:avLst/>
          </a:prstGeom>
          <a:noFill/>
        </p:spPr>
        <p:txBody>
          <a:bodyPr wrap="square" rtlCol="0">
            <a:spAutoFit/>
          </a:bodyPr>
          <a:lstStyle/>
          <a:p>
            <a:r>
              <a:rPr lang="fr-FR" sz="2133" b="1">
                <a:solidFill>
                  <a:srgbClr val="FF0000"/>
                </a:solidFill>
                <a:latin typeface="Arial Black" panose="020B0A04020102020204" pitchFamily="34" charset="0"/>
              </a:rPr>
              <a:t>376 M EUR </a:t>
            </a:r>
            <a:r>
              <a:rPr lang="fr-FR" sz="1067">
                <a:solidFill>
                  <a:srgbClr val="26358C"/>
                </a:solidFill>
              </a:rPr>
              <a:t>Montant du PRODEL: Programme national de développement de l’élevage</a:t>
            </a:r>
            <a:endParaRPr lang="fr-FR" sz="1200">
              <a:solidFill>
                <a:srgbClr val="26358C"/>
              </a:solidFill>
            </a:endParaRPr>
          </a:p>
        </p:txBody>
      </p:sp>
      <p:pic>
        <p:nvPicPr>
          <p:cNvPr id="24" name="Picture 4" descr="Les différents types de concentrés pour vaches laitières : VL, tourteaux...">
            <a:extLst>
              <a:ext uri="{FF2B5EF4-FFF2-40B4-BE49-F238E27FC236}">
                <a16:creationId xmlns:a16="http://schemas.microsoft.com/office/drawing/2014/main" id="{93D730CE-E403-4FD2-93BB-3342E078FB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5759" y="1520042"/>
            <a:ext cx="1097112" cy="775095"/>
          </a:xfrm>
          <a:prstGeom prst="rect">
            <a:avLst/>
          </a:prstGeom>
          <a:noFill/>
          <a:ln w="28575">
            <a:noFill/>
          </a:ln>
          <a:extLst>
            <a:ext uri="{909E8E84-426E-40DD-AFC4-6F175D3DCCD1}">
              <a14:hiddenFill xmlns:a14="http://schemas.microsoft.com/office/drawing/2010/main">
                <a:solidFill>
                  <a:srgbClr val="FFFFFF"/>
                </a:solidFill>
              </a14:hiddenFill>
            </a:ext>
          </a:extLst>
        </p:spPr>
      </p:pic>
      <p:sp>
        <p:nvSpPr>
          <p:cNvPr id="25" name="ZoneTexte 24">
            <a:extLst>
              <a:ext uri="{FF2B5EF4-FFF2-40B4-BE49-F238E27FC236}">
                <a16:creationId xmlns:a16="http://schemas.microsoft.com/office/drawing/2014/main" id="{CA449EAA-6AAE-48A8-BB5F-F8E2F2B06EFB}"/>
              </a:ext>
            </a:extLst>
          </p:cNvPr>
          <p:cNvSpPr txBox="1"/>
          <p:nvPr/>
        </p:nvSpPr>
        <p:spPr>
          <a:xfrm>
            <a:off x="112664" y="5626591"/>
            <a:ext cx="3196901" cy="749179"/>
          </a:xfrm>
          <a:prstGeom prst="rect">
            <a:avLst/>
          </a:prstGeom>
          <a:noFill/>
        </p:spPr>
        <p:txBody>
          <a:bodyPr wrap="square">
            <a:spAutoFit/>
          </a:bodyPr>
          <a:lstStyle/>
          <a:p>
            <a:r>
              <a:rPr lang="fr-FR" sz="1067">
                <a:solidFill>
                  <a:srgbClr val="26358C"/>
                </a:solidFill>
                <a:latin typeface="Arial" panose="020B0604020202020204" pitchFamily="34" charset="0"/>
                <a:cs typeface="Arial" panose="020B0604020202020204" pitchFamily="34" charset="0"/>
              </a:rPr>
              <a:t>Plusieurs programmes de développement en cours : Agropoles (Nord, Sud et Centre), PADEN (Niayes), PPDC (Casamance), </a:t>
            </a:r>
            <a:r>
              <a:rPr lang="fr-FR" sz="1067" err="1">
                <a:solidFill>
                  <a:srgbClr val="26358C"/>
                </a:solidFill>
                <a:latin typeface="Arial" panose="020B0604020202020204" pitchFamily="34" charset="0"/>
                <a:cs typeface="Arial" panose="020B0604020202020204" pitchFamily="34" charset="0"/>
              </a:rPr>
              <a:t>Pracas</a:t>
            </a:r>
            <a:r>
              <a:rPr lang="fr-FR" sz="1067">
                <a:solidFill>
                  <a:srgbClr val="26358C"/>
                </a:solidFill>
                <a:latin typeface="Arial" panose="020B0604020202020204" pitchFamily="34" charset="0"/>
                <a:cs typeface="Arial" panose="020B0604020202020204" pitchFamily="34" charset="0"/>
              </a:rPr>
              <a:t>, Agropoles,…</a:t>
            </a:r>
          </a:p>
        </p:txBody>
      </p:sp>
      <p:pic>
        <p:nvPicPr>
          <p:cNvPr id="28" name="Picture 2" descr="Agriculture | Free Full-Text | Analysis and Diagnosis of the Agrarian  System in the Niayes Region, Northwest Senegal (West Africa) | HTML">
            <a:extLst>
              <a:ext uri="{FF2B5EF4-FFF2-40B4-BE49-F238E27FC236}">
                <a16:creationId xmlns:a16="http://schemas.microsoft.com/office/drawing/2014/main" id="{16D4FB69-A5F0-4782-A4F3-EE917560648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81383" y="2549126"/>
            <a:ext cx="5511796" cy="3431623"/>
          </a:xfrm>
          <a:prstGeom prst="rect">
            <a:avLst/>
          </a:prstGeom>
          <a:noFill/>
          <a:extLst>
            <a:ext uri="{909E8E84-426E-40DD-AFC4-6F175D3DCCD1}">
              <a14:hiddenFill xmlns:a14="http://schemas.microsoft.com/office/drawing/2010/main">
                <a:solidFill>
                  <a:srgbClr val="FFFFFF"/>
                </a:solidFill>
              </a14:hiddenFill>
            </a:ext>
          </a:extLst>
        </p:spPr>
      </p:pic>
      <p:sp>
        <p:nvSpPr>
          <p:cNvPr id="23" name="Titre 3">
            <a:extLst>
              <a:ext uri="{FF2B5EF4-FFF2-40B4-BE49-F238E27FC236}">
                <a16:creationId xmlns:a16="http://schemas.microsoft.com/office/drawing/2014/main" id="{07A86647-DB1B-4413-B939-B4F1070E4980}"/>
              </a:ext>
            </a:extLst>
          </p:cNvPr>
          <p:cNvSpPr txBox="1">
            <a:spLocks/>
          </p:cNvSpPr>
          <p:nvPr/>
        </p:nvSpPr>
        <p:spPr>
          <a:xfrm>
            <a:off x="1079507" y="795125"/>
            <a:ext cx="8986252" cy="53959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914377"/>
            <a:r>
              <a:rPr lang="fr-FR" sz="3200" b="1" dirty="0">
                <a:solidFill>
                  <a:prstClr val="black"/>
                </a:solidFill>
                <a:latin typeface="Calibri Light" panose="020F0302020204030204"/>
              </a:rPr>
              <a:t>AGRO : RENFORCER LA SOUVERAINETE ALIMENTAIRE</a:t>
            </a:r>
          </a:p>
        </p:txBody>
      </p:sp>
      <p:pic>
        <p:nvPicPr>
          <p:cNvPr id="29" name="Image 28">
            <a:extLst>
              <a:ext uri="{FF2B5EF4-FFF2-40B4-BE49-F238E27FC236}">
                <a16:creationId xmlns:a16="http://schemas.microsoft.com/office/drawing/2014/main" id="{29664F8A-90FF-4B70-869C-7B457F27F19C}"/>
              </a:ext>
            </a:extLst>
          </p:cNvPr>
          <p:cNvPicPr>
            <a:picLocks noChangeAspect="1"/>
          </p:cNvPicPr>
          <p:nvPr/>
        </p:nvPicPr>
        <p:blipFill>
          <a:blip r:embed="rId6"/>
          <a:stretch>
            <a:fillRect/>
          </a:stretch>
        </p:blipFill>
        <p:spPr>
          <a:xfrm>
            <a:off x="116862" y="116772"/>
            <a:ext cx="2431119" cy="762107"/>
          </a:xfrm>
          <a:prstGeom prst="rect">
            <a:avLst/>
          </a:prstGeom>
        </p:spPr>
      </p:pic>
    </p:spTree>
    <p:extLst>
      <p:ext uri="{BB962C8B-B14F-4D97-AF65-F5344CB8AC3E}">
        <p14:creationId xmlns:p14="http://schemas.microsoft.com/office/powerpoint/2010/main" val="3605951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3DAD96D-A241-4FD2-BC28-A5A858DDAD14}"/>
              </a:ext>
            </a:extLst>
          </p:cNvPr>
          <p:cNvSpPr>
            <a:spLocks noGrp="1"/>
          </p:cNvSpPr>
          <p:nvPr>
            <p:ph type="body" sz="quarter" idx="10"/>
          </p:nvPr>
        </p:nvSpPr>
        <p:spPr>
          <a:xfrm>
            <a:off x="2166212" y="647412"/>
            <a:ext cx="7859576" cy="775096"/>
          </a:xfrm>
        </p:spPr>
        <p:txBody>
          <a:bodyPr>
            <a:normAutofit lnSpcReduction="10000"/>
          </a:bodyPr>
          <a:lstStyle/>
          <a:p>
            <a:r>
              <a:rPr lang="en-US" err="1"/>
              <a:t>Industrie</a:t>
            </a:r>
            <a:r>
              <a:rPr lang="en-US"/>
              <a:t> &amp; Cleantech</a:t>
            </a:r>
            <a:endParaRPr lang="en-ZA"/>
          </a:p>
        </p:txBody>
      </p:sp>
      <p:sp>
        <p:nvSpPr>
          <p:cNvPr id="3" name="Text Placeholder 2">
            <a:extLst>
              <a:ext uri="{FF2B5EF4-FFF2-40B4-BE49-F238E27FC236}">
                <a16:creationId xmlns:a16="http://schemas.microsoft.com/office/drawing/2014/main" id="{E91386C0-5A92-4615-A264-92F314753A1B}"/>
              </a:ext>
            </a:extLst>
          </p:cNvPr>
          <p:cNvSpPr>
            <a:spLocks noGrp="1"/>
          </p:cNvSpPr>
          <p:nvPr>
            <p:ph type="body" sz="quarter" idx="12"/>
          </p:nvPr>
        </p:nvSpPr>
        <p:spPr>
          <a:xfrm>
            <a:off x="561747" y="2393186"/>
            <a:ext cx="2448000" cy="1010629"/>
          </a:xfrm>
        </p:spPr>
        <p:txBody>
          <a:bodyPr anchor="ctr"/>
          <a:lstStyle/>
          <a:p>
            <a:r>
              <a:rPr lang="en-US" sz="5067"/>
              <a:t>66%</a:t>
            </a:r>
            <a:endParaRPr lang="en-ZA" sz="5067"/>
          </a:p>
        </p:txBody>
      </p:sp>
      <p:sp>
        <p:nvSpPr>
          <p:cNvPr id="4" name="Text Placeholder 3">
            <a:extLst>
              <a:ext uri="{FF2B5EF4-FFF2-40B4-BE49-F238E27FC236}">
                <a16:creationId xmlns:a16="http://schemas.microsoft.com/office/drawing/2014/main" id="{0E50165F-55AE-416C-8F52-D1F30D6BB230}"/>
              </a:ext>
            </a:extLst>
          </p:cNvPr>
          <p:cNvSpPr>
            <a:spLocks noGrp="1"/>
          </p:cNvSpPr>
          <p:nvPr>
            <p:ph type="body" sz="quarter" idx="13"/>
          </p:nvPr>
        </p:nvSpPr>
        <p:spPr>
          <a:xfrm>
            <a:off x="3363293" y="2298941"/>
            <a:ext cx="2816739" cy="773259"/>
          </a:xfrm>
        </p:spPr>
        <p:txBody>
          <a:bodyPr anchor="ctr"/>
          <a:lstStyle/>
          <a:p>
            <a:r>
              <a:rPr lang="en-US" sz="4267"/>
              <a:t>1 Md EUR</a:t>
            </a:r>
            <a:endParaRPr lang="en-ZA" sz="4267"/>
          </a:p>
        </p:txBody>
      </p:sp>
      <p:sp>
        <p:nvSpPr>
          <p:cNvPr id="5" name="Text Placeholder 4">
            <a:extLst>
              <a:ext uri="{FF2B5EF4-FFF2-40B4-BE49-F238E27FC236}">
                <a16:creationId xmlns:a16="http://schemas.microsoft.com/office/drawing/2014/main" id="{0A5D60AC-54BE-4CD2-81F8-82AEF81B7F11}"/>
              </a:ext>
            </a:extLst>
          </p:cNvPr>
          <p:cNvSpPr>
            <a:spLocks noGrp="1"/>
          </p:cNvSpPr>
          <p:nvPr>
            <p:ph type="body" sz="quarter" idx="14"/>
          </p:nvPr>
        </p:nvSpPr>
        <p:spPr>
          <a:xfrm>
            <a:off x="6473927" y="2248047"/>
            <a:ext cx="3197115" cy="1248000"/>
          </a:xfrm>
        </p:spPr>
        <p:txBody>
          <a:bodyPr anchor="ctr"/>
          <a:lstStyle/>
          <a:p>
            <a:pPr defTabSz="609585">
              <a:spcBef>
                <a:spcPct val="20000"/>
              </a:spcBef>
              <a:defRPr/>
            </a:pPr>
            <a:r>
              <a:rPr lang="en-ZA" sz="4267"/>
              <a:t>4,5%</a:t>
            </a:r>
          </a:p>
        </p:txBody>
      </p:sp>
      <p:sp>
        <p:nvSpPr>
          <p:cNvPr id="6" name="Text Placeholder 5">
            <a:extLst>
              <a:ext uri="{FF2B5EF4-FFF2-40B4-BE49-F238E27FC236}">
                <a16:creationId xmlns:a16="http://schemas.microsoft.com/office/drawing/2014/main" id="{7664E2F3-94A7-409B-B0EC-1DC13474F202}"/>
              </a:ext>
            </a:extLst>
          </p:cNvPr>
          <p:cNvSpPr>
            <a:spLocks noGrp="1"/>
          </p:cNvSpPr>
          <p:nvPr>
            <p:ph type="body" sz="quarter" idx="15"/>
          </p:nvPr>
        </p:nvSpPr>
        <p:spPr>
          <a:xfrm>
            <a:off x="126798" y="3187866"/>
            <a:ext cx="3137831" cy="2654549"/>
          </a:xfrm>
        </p:spPr>
        <p:txBody>
          <a:bodyPr>
            <a:normAutofit fontScale="92500" lnSpcReduction="10000"/>
          </a:bodyPr>
          <a:lstStyle/>
          <a:p>
            <a:r>
              <a:rPr lang="fr-FR" sz="1400"/>
              <a:t>Part du thermique gaz dans le mix énergétique à l’horizon 2030.</a:t>
            </a:r>
          </a:p>
          <a:p>
            <a:endParaRPr lang="fr-FR" sz="1400"/>
          </a:p>
          <a:p>
            <a:r>
              <a:rPr lang="fr-FR" sz="1400"/>
              <a:t>Partant d’un mix constitué à quasiment 100% de thermique fioul, le Sénégal a développé les EnR depuis 6 ans (25% du mix à ce jour).</a:t>
            </a:r>
          </a:p>
          <a:p>
            <a:endParaRPr lang="fr-FR" sz="1400"/>
          </a:p>
          <a:p>
            <a:r>
              <a:rPr lang="fr-FR" sz="1400"/>
              <a:t>Le gaz constitue la prochaine étape, grâce aux immenses réserves en cours de développement</a:t>
            </a:r>
          </a:p>
        </p:txBody>
      </p:sp>
      <p:sp>
        <p:nvSpPr>
          <p:cNvPr id="7" name="Text Placeholder 6">
            <a:extLst>
              <a:ext uri="{FF2B5EF4-FFF2-40B4-BE49-F238E27FC236}">
                <a16:creationId xmlns:a16="http://schemas.microsoft.com/office/drawing/2014/main" id="{0949D040-B83F-487B-827F-5C82CD8D03CE}"/>
              </a:ext>
            </a:extLst>
          </p:cNvPr>
          <p:cNvSpPr>
            <a:spLocks noGrp="1"/>
          </p:cNvSpPr>
          <p:nvPr>
            <p:ph type="body" sz="quarter" idx="16"/>
          </p:nvPr>
        </p:nvSpPr>
        <p:spPr>
          <a:xfrm>
            <a:off x="3453768" y="2883025"/>
            <a:ext cx="2892411" cy="3056919"/>
          </a:xfrm>
        </p:spPr>
        <p:txBody>
          <a:bodyPr>
            <a:normAutofit fontScale="92500"/>
          </a:bodyPr>
          <a:lstStyle/>
          <a:p>
            <a:r>
              <a:rPr lang="fr-FR" sz="1400"/>
              <a:t>Montant des investissements récents dans les projets autoroutiers.</a:t>
            </a:r>
          </a:p>
          <a:p>
            <a:endParaRPr lang="fr-FR" sz="1400"/>
          </a:p>
          <a:p>
            <a:r>
              <a:rPr lang="fr-FR" sz="1400"/>
              <a:t>Investissements massifs dans les infrastructures de mobilité (TER, BRT,…), portuaires, routières, énergétiques, etc.</a:t>
            </a:r>
          </a:p>
          <a:p>
            <a:endParaRPr lang="fr-FR" sz="1400"/>
          </a:p>
          <a:p>
            <a:r>
              <a:rPr lang="fr-FR" sz="1400"/>
              <a:t>Développement de nouveaux pôles urbains pour décongestionner Dakar (Diamniadio, Lac Rose,…)</a:t>
            </a:r>
          </a:p>
        </p:txBody>
      </p:sp>
      <p:sp>
        <p:nvSpPr>
          <p:cNvPr id="8" name="Text Placeholder 7">
            <a:extLst>
              <a:ext uri="{FF2B5EF4-FFF2-40B4-BE49-F238E27FC236}">
                <a16:creationId xmlns:a16="http://schemas.microsoft.com/office/drawing/2014/main" id="{CFD24165-8C53-4FCC-A887-44BCA568F399}"/>
              </a:ext>
            </a:extLst>
          </p:cNvPr>
          <p:cNvSpPr>
            <a:spLocks noGrp="1"/>
          </p:cNvSpPr>
          <p:nvPr>
            <p:ph type="body" sz="quarter" idx="17"/>
          </p:nvPr>
        </p:nvSpPr>
        <p:spPr>
          <a:xfrm>
            <a:off x="6790200" y="3058585"/>
            <a:ext cx="2424859" cy="2696041"/>
          </a:xfrm>
        </p:spPr>
        <p:txBody>
          <a:bodyPr>
            <a:normAutofit fontScale="92500"/>
          </a:bodyPr>
          <a:lstStyle/>
          <a:p>
            <a:r>
              <a:rPr lang="fr-FR" sz="1333"/>
              <a:t>Part du secteur </a:t>
            </a:r>
            <a:r>
              <a:rPr lang="fr-FR" sz="1333" err="1"/>
              <a:t>eau&amp;assainissement</a:t>
            </a:r>
            <a:r>
              <a:rPr lang="fr-FR" sz="1333"/>
              <a:t> dans le plan de relance (1 Md EUR d’investissement dans le secteur d’ici 2023).</a:t>
            </a:r>
          </a:p>
          <a:p>
            <a:endParaRPr lang="fr-FR" sz="1333"/>
          </a:p>
          <a:p>
            <a:r>
              <a:rPr lang="fr-FR" sz="1333"/>
              <a:t>Déficit de 200 000 m3/jour à combler</a:t>
            </a:r>
          </a:p>
          <a:p>
            <a:endParaRPr lang="fr-FR" sz="1333"/>
          </a:p>
          <a:p>
            <a:r>
              <a:rPr lang="fr-FR" sz="1333"/>
              <a:t>Assainissement : projet de dépollution de la baie de </a:t>
            </a:r>
            <a:r>
              <a:rPr lang="fr-FR" sz="1333" err="1"/>
              <a:t>Hann</a:t>
            </a:r>
            <a:endParaRPr lang="fr-FR" sz="1333"/>
          </a:p>
          <a:p>
            <a:endParaRPr lang="en-ZA" sz="1333"/>
          </a:p>
        </p:txBody>
      </p:sp>
      <p:pic>
        <p:nvPicPr>
          <p:cNvPr id="9" name="Picture 8">
            <a:extLst>
              <a:ext uri="{FF2B5EF4-FFF2-40B4-BE49-F238E27FC236}">
                <a16:creationId xmlns:a16="http://schemas.microsoft.com/office/drawing/2014/main" id="{02968478-D77B-4338-8171-FEF452835349}"/>
              </a:ext>
            </a:extLst>
          </p:cNvPr>
          <p:cNvPicPr>
            <a:picLocks noChangeAspect="1"/>
          </p:cNvPicPr>
          <p:nvPr/>
        </p:nvPicPr>
        <p:blipFill>
          <a:blip r:embed="rId3"/>
          <a:stretch>
            <a:fillRect/>
          </a:stretch>
        </p:blipFill>
        <p:spPr>
          <a:xfrm>
            <a:off x="1468247" y="1426704"/>
            <a:ext cx="635000" cy="678541"/>
          </a:xfrm>
          <a:prstGeom prst="rect">
            <a:avLst/>
          </a:prstGeom>
        </p:spPr>
      </p:pic>
      <p:pic>
        <p:nvPicPr>
          <p:cNvPr id="13" name="Picture 12" descr="Shape&#10;&#10;Description automatically generated with low confidence">
            <a:extLst>
              <a:ext uri="{FF2B5EF4-FFF2-40B4-BE49-F238E27FC236}">
                <a16:creationId xmlns:a16="http://schemas.microsoft.com/office/drawing/2014/main" id="{38AAE841-BCCB-4238-9208-7D57641B2E4A}"/>
              </a:ext>
            </a:extLst>
          </p:cNvPr>
          <p:cNvPicPr>
            <a:picLocks noChangeAspect="1"/>
          </p:cNvPicPr>
          <p:nvPr/>
        </p:nvPicPr>
        <p:blipFill>
          <a:blip r:embed="rId4"/>
          <a:stretch>
            <a:fillRect/>
          </a:stretch>
        </p:blipFill>
        <p:spPr>
          <a:xfrm>
            <a:off x="7390394" y="1426705"/>
            <a:ext cx="615068" cy="615068"/>
          </a:xfrm>
          <a:prstGeom prst="rect">
            <a:avLst/>
          </a:prstGeom>
        </p:spPr>
      </p:pic>
      <p:grpSp>
        <p:nvGrpSpPr>
          <p:cNvPr id="10" name="Groupe 9">
            <a:extLst>
              <a:ext uri="{FF2B5EF4-FFF2-40B4-BE49-F238E27FC236}">
                <a16:creationId xmlns:a16="http://schemas.microsoft.com/office/drawing/2014/main" id="{AF5BF511-CDE0-4342-B283-77C1F7F0ECFB}"/>
              </a:ext>
            </a:extLst>
          </p:cNvPr>
          <p:cNvGrpSpPr/>
          <p:nvPr/>
        </p:nvGrpSpPr>
        <p:grpSpPr>
          <a:xfrm>
            <a:off x="9428680" y="1258069"/>
            <a:ext cx="2649043" cy="4369761"/>
            <a:chOff x="7070798" y="1433668"/>
            <a:chExt cx="1836000" cy="2354475"/>
          </a:xfrm>
        </p:grpSpPr>
        <p:sp>
          <p:nvSpPr>
            <p:cNvPr id="14" name="Text Placeholder 4">
              <a:extLst>
                <a:ext uri="{FF2B5EF4-FFF2-40B4-BE49-F238E27FC236}">
                  <a16:creationId xmlns:a16="http://schemas.microsoft.com/office/drawing/2014/main" id="{41ACB4D5-29A1-4251-9196-382E9137CABC}"/>
                </a:ext>
              </a:extLst>
            </p:cNvPr>
            <p:cNvSpPr txBox="1">
              <a:spLocks/>
            </p:cNvSpPr>
            <p:nvPr/>
          </p:nvSpPr>
          <p:spPr>
            <a:xfrm>
              <a:off x="7482552" y="2033404"/>
              <a:ext cx="1156125" cy="476250"/>
            </a:xfrm>
            <a:prstGeom prst="rect">
              <a:avLst/>
            </a:prstGeom>
          </p:spPr>
          <p:txBody>
            <a:bodyPr vert="horz" anchor="ctr"/>
            <a:lstStyle>
              <a:lvl1pPr marL="0" indent="0" algn="ctr" defTabSz="457200" rtl="0" eaLnBrk="1" latinLnBrk="0" hangingPunct="1">
                <a:lnSpc>
                  <a:spcPct val="90000"/>
                </a:lnSpc>
                <a:spcBef>
                  <a:spcPct val="20000"/>
                </a:spcBef>
                <a:buFont typeface="Arial"/>
                <a:buNone/>
                <a:defRPr sz="6000" b="0" kern="1200" spc="-300" baseline="0">
                  <a:solidFill>
                    <a:srgbClr val="E30613"/>
                  </a:solidFill>
                  <a:latin typeface="Arial Black" panose="020B0A04020102020204" pitchFamily="34" charset="0"/>
                  <a:ea typeface="+mn-ea"/>
                  <a:cs typeface="Arial" panose="020B0604020202020204" pitchFamily="34" charset="0"/>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defRPr/>
              </a:pPr>
              <a:r>
                <a:rPr lang="en-ZA" sz="4267"/>
                <a:t>20%</a:t>
              </a:r>
            </a:p>
          </p:txBody>
        </p:sp>
        <p:sp>
          <p:nvSpPr>
            <p:cNvPr id="17" name="Text Placeholder 7">
              <a:extLst>
                <a:ext uri="{FF2B5EF4-FFF2-40B4-BE49-F238E27FC236}">
                  <a16:creationId xmlns:a16="http://schemas.microsoft.com/office/drawing/2014/main" id="{DC1A4683-C864-45EB-9F90-96C557DCBB1D}"/>
                </a:ext>
              </a:extLst>
            </p:cNvPr>
            <p:cNvSpPr txBox="1">
              <a:spLocks/>
            </p:cNvSpPr>
            <p:nvPr/>
          </p:nvSpPr>
          <p:spPr>
            <a:xfrm>
              <a:off x="7070798" y="2437366"/>
              <a:ext cx="1836000" cy="1350777"/>
            </a:xfrm>
            <a:prstGeom prst="rect">
              <a:avLst/>
            </a:prstGeom>
          </p:spPr>
          <p:txBody>
            <a:bodyPr vert="horz" anchor="t"/>
            <a:lstStyle>
              <a:lvl1pPr marL="0" indent="0" algn="ctr" defTabSz="457200" rtl="0" eaLnBrk="1" latinLnBrk="0" hangingPunct="1">
                <a:lnSpc>
                  <a:spcPct val="100000"/>
                </a:lnSpc>
                <a:spcBef>
                  <a:spcPct val="20000"/>
                </a:spcBef>
                <a:buFont typeface="Arial"/>
                <a:buNone/>
                <a:defRPr sz="1200" b="0" kern="1200" baseline="0">
                  <a:solidFill>
                    <a:srgbClr val="26358C"/>
                  </a:solidFill>
                  <a:latin typeface="Arial" panose="020B0604020202020204" pitchFamily="34" charset="0"/>
                  <a:ea typeface="+mn-ea"/>
                  <a:cs typeface="Arial" panose="020B0604020202020204" pitchFamily="34" charset="0"/>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fr-FR" sz="1400"/>
                <a:t>Part de l’or dans les recettes d’exportation du Sénégal.</a:t>
              </a:r>
            </a:p>
            <a:p>
              <a:endParaRPr lang="fr-FR" sz="1400"/>
            </a:p>
            <a:p>
              <a:r>
                <a:rPr lang="fr-FR" sz="1400"/>
                <a:t>Activité minière relativement importante : phosphates, or, sables minéralisés.</a:t>
              </a:r>
            </a:p>
            <a:p>
              <a:endParaRPr lang="fr-FR" sz="1400"/>
            </a:p>
            <a:p>
              <a:r>
                <a:rPr lang="fr-FR" sz="1400" err="1"/>
                <a:t>Oil&amp;Gas</a:t>
              </a:r>
              <a:r>
                <a:rPr lang="fr-FR" sz="1400"/>
                <a:t> : à partir de 2023, le Sénégal produira du pétrole et du gaz</a:t>
              </a:r>
            </a:p>
            <a:p>
              <a:endParaRPr lang="en-ZA" sz="1400"/>
            </a:p>
          </p:txBody>
        </p:sp>
        <p:pic>
          <p:nvPicPr>
            <p:cNvPr id="19" name="Picture 18" descr="Shape&#10;&#10;Description automatically generated with low confidence">
              <a:extLst>
                <a:ext uri="{FF2B5EF4-FFF2-40B4-BE49-F238E27FC236}">
                  <a16:creationId xmlns:a16="http://schemas.microsoft.com/office/drawing/2014/main" id="{EB34FD04-C530-475D-8EFA-0E62CD577356}"/>
                </a:ext>
              </a:extLst>
            </p:cNvPr>
            <p:cNvPicPr>
              <a:picLocks noChangeAspect="1"/>
            </p:cNvPicPr>
            <p:nvPr/>
          </p:nvPicPr>
          <p:blipFill>
            <a:blip r:embed="rId5"/>
            <a:stretch>
              <a:fillRect/>
            </a:stretch>
          </p:blipFill>
          <p:spPr>
            <a:xfrm>
              <a:off x="7741995" y="1433668"/>
              <a:ext cx="476250" cy="476250"/>
            </a:xfrm>
            <a:prstGeom prst="rect">
              <a:avLst/>
            </a:prstGeom>
          </p:spPr>
        </p:pic>
      </p:grpSp>
      <p:pic>
        <p:nvPicPr>
          <p:cNvPr id="1026" name="Picture 2" descr="Les métiers du BTP - Pages Jaunes du Sénégal - Annuaire SenPages">
            <a:extLst>
              <a:ext uri="{FF2B5EF4-FFF2-40B4-BE49-F238E27FC236}">
                <a16:creationId xmlns:a16="http://schemas.microsoft.com/office/drawing/2014/main" id="{F3FF5F91-BAC9-44D4-B3FF-DA72E3D6995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24201" y="1474788"/>
            <a:ext cx="1163944" cy="773259"/>
          </a:xfrm>
          <a:prstGeom prst="rect">
            <a:avLst/>
          </a:prstGeom>
          <a:noFill/>
          <a:extLst>
            <a:ext uri="{909E8E84-426E-40DD-AFC4-6F175D3DCCD1}">
              <a14:hiddenFill xmlns:a14="http://schemas.microsoft.com/office/drawing/2010/main">
                <a:solidFill>
                  <a:srgbClr val="FFFFFF"/>
                </a:solidFill>
              </a14:hiddenFill>
            </a:ext>
          </a:extLst>
        </p:spPr>
      </p:pic>
      <p:pic>
        <p:nvPicPr>
          <p:cNvPr id="20" name="Image 19">
            <a:extLst>
              <a:ext uri="{FF2B5EF4-FFF2-40B4-BE49-F238E27FC236}">
                <a16:creationId xmlns:a16="http://schemas.microsoft.com/office/drawing/2014/main" id="{923A994B-96A2-47E0-9711-B406933D1B1D}"/>
              </a:ext>
            </a:extLst>
          </p:cNvPr>
          <p:cNvPicPr>
            <a:picLocks noChangeAspect="1"/>
          </p:cNvPicPr>
          <p:nvPr/>
        </p:nvPicPr>
        <p:blipFill>
          <a:blip r:embed="rId7"/>
          <a:stretch>
            <a:fillRect/>
          </a:stretch>
        </p:blipFill>
        <p:spPr>
          <a:xfrm>
            <a:off x="55902" y="122389"/>
            <a:ext cx="2431119" cy="762107"/>
          </a:xfrm>
          <a:prstGeom prst="rect">
            <a:avLst/>
          </a:prstGeom>
        </p:spPr>
      </p:pic>
    </p:spTree>
    <p:extLst>
      <p:ext uri="{BB962C8B-B14F-4D97-AF65-F5344CB8AC3E}">
        <p14:creationId xmlns:p14="http://schemas.microsoft.com/office/powerpoint/2010/main" val="574997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3DAD96D-A241-4FD2-BC28-A5A858DDAD14}"/>
              </a:ext>
            </a:extLst>
          </p:cNvPr>
          <p:cNvSpPr>
            <a:spLocks noGrp="1"/>
          </p:cNvSpPr>
          <p:nvPr>
            <p:ph type="body" sz="quarter" idx="10"/>
          </p:nvPr>
        </p:nvSpPr>
        <p:spPr>
          <a:xfrm>
            <a:off x="2642852" y="783425"/>
            <a:ext cx="7859576" cy="775096"/>
          </a:xfrm>
        </p:spPr>
        <p:txBody>
          <a:bodyPr>
            <a:normAutofit lnSpcReduction="10000"/>
          </a:bodyPr>
          <a:lstStyle/>
          <a:p>
            <a:r>
              <a:rPr lang="en-US"/>
              <a:t>Tech &amp; Services</a:t>
            </a:r>
            <a:endParaRPr lang="en-ZA"/>
          </a:p>
        </p:txBody>
      </p:sp>
      <p:sp>
        <p:nvSpPr>
          <p:cNvPr id="3" name="Text Placeholder 2">
            <a:extLst>
              <a:ext uri="{FF2B5EF4-FFF2-40B4-BE49-F238E27FC236}">
                <a16:creationId xmlns:a16="http://schemas.microsoft.com/office/drawing/2014/main" id="{E91386C0-5A92-4615-A264-92F314753A1B}"/>
              </a:ext>
            </a:extLst>
          </p:cNvPr>
          <p:cNvSpPr>
            <a:spLocks noGrp="1"/>
          </p:cNvSpPr>
          <p:nvPr>
            <p:ph type="body" sz="quarter" idx="12"/>
          </p:nvPr>
        </p:nvSpPr>
        <p:spPr>
          <a:xfrm>
            <a:off x="5206897" y="3155907"/>
            <a:ext cx="1991800" cy="852687"/>
          </a:xfrm>
        </p:spPr>
        <p:txBody>
          <a:bodyPr anchor="ctr"/>
          <a:lstStyle/>
          <a:p>
            <a:r>
              <a:rPr lang="en-ZA" sz="4267"/>
              <a:t>61 % </a:t>
            </a:r>
          </a:p>
        </p:txBody>
      </p:sp>
      <p:sp>
        <p:nvSpPr>
          <p:cNvPr id="4" name="Text Placeholder 3">
            <a:extLst>
              <a:ext uri="{FF2B5EF4-FFF2-40B4-BE49-F238E27FC236}">
                <a16:creationId xmlns:a16="http://schemas.microsoft.com/office/drawing/2014/main" id="{0E50165F-55AE-416C-8F52-D1F30D6BB230}"/>
              </a:ext>
            </a:extLst>
          </p:cNvPr>
          <p:cNvSpPr>
            <a:spLocks noGrp="1"/>
          </p:cNvSpPr>
          <p:nvPr>
            <p:ph type="body" sz="quarter" idx="13"/>
          </p:nvPr>
        </p:nvSpPr>
        <p:spPr>
          <a:xfrm>
            <a:off x="-73928" y="3781479"/>
            <a:ext cx="1735048" cy="757436"/>
          </a:xfrm>
        </p:spPr>
        <p:txBody>
          <a:bodyPr anchor="ctr"/>
          <a:lstStyle/>
          <a:p>
            <a:r>
              <a:rPr lang="en-US" sz="3200"/>
              <a:t>+ 10 000</a:t>
            </a:r>
          </a:p>
        </p:txBody>
      </p:sp>
      <p:sp>
        <p:nvSpPr>
          <p:cNvPr id="5" name="Text Placeholder 4">
            <a:extLst>
              <a:ext uri="{FF2B5EF4-FFF2-40B4-BE49-F238E27FC236}">
                <a16:creationId xmlns:a16="http://schemas.microsoft.com/office/drawing/2014/main" id="{0A5D60AC-54BE-4CD2-81F8-82AEF81B7F11}"/>
              </a:ext>
            </a:extLst>
          </p:cNvPr>
          <p:cNvSpPr>
            <a:spLocks noGrp="1"/>
          </p:cNvSpPr>
          <p:nvPr>
            <p:ph type="body" sz="quarter" idx="14"/>
          </p:nvPr>
        </p:nvSpPr>
        <p:spPr>
          <a:xfrm>
            <a:off x="7574" y="2586988"/>
            <a:ext cx="1510220" cy="1248000"/>
          </a:xfrm>
        </p:spPr>
        <p:txBody>
          <a:bodyPr anchor="ctr"/>
          <a:lstStyle/>
          <a:p>
            <a:pPr defTabSz="609585">
              <a:spcBef>
                <a:spcPct val="20000"/>
              </a:spcBef>
              <a:defRPr/>
            </a:pPr>
            <a:r>
              <a:rPr lang="en-ZA" sz="3733"/>
              <a:t>75 %</a:t>
            </a:r>
          </a:p>
        </p:txBody>
      </p:sp>
      <p:sp>
        <p:nvSpPr>
          <p:cNvPr id="6" name="Text Placeholder 5">
            <a:extLst>
              <a:ext uri="{FF2B5EF4-FFF2-40B4-BE49-F238E27FC236}">
                <a16:creationId xmlns:a16="http://schemas.microsoft.com/office/drawing/2014/main" id="{7664E2F3-94A7-409B-B0EC-1DC13474F202}"/>
              </a:ext>
            </a:extLst>
          </p:cNvPr>
          <p:cNvSpPr>
            <a:spLocks noGrp="1"/>
          </p:cNvSpPr>
          <p:nvPr>
            <p:ph type="body" sz="quarter" idx="15"/>
          </p:nvPr>
        </p:nvSpPr>
        <p:spPr>
          <a:xfrm>
            <a:off x="1656335" y="3838479"/>
            <a:ext cx="1991800" cy="613331"/>
          </a:xfrm>
        </p:spPr>
        <p:txBody>
          <a:bodyPr/>
          <a:lstStyle/>
          <a:p>
            <a:pPr algn="just"/>
            <a:r>
              <a:rPr lang="fr-FR" sz="1400"/>
              <a:t>KM De fibre déployés par 5 acteurs.</a:t>
            </a:r>
          </a:p>
        </p:txBody>
      </p:sp>
      <p:sp>
        <p:nvSpPr>
          <p:cNvPr id="7" name="Text Placeholder 6">
            <a:extLst>
              <a:ext uri="{FF2B5EF4-FFF2-40B4-BE49-F238E27FC236}">
                <a16:creationId xmlns:a16="http://schemas.microsoft.com/office/drawing/2014/main" id="{0949D040-B83F-487B-827F-5C82CD8D03CE}"/>
              </a:ext>
            </a:extLst>
          </p:cNvPr>
          <p:cNvSpPr>
            <a:spLocks noGrp="1"/>
          </p:cNvSpPr>
          <p:nvPr>
            <p:ph type="body" sz="quarter" idx="16"/>
          </p:nvPr>
        </p:nvSpPr>
        <p:spPr>
          <a:xfrm>
            <a:off x="4940731" y="3958175"/>
            <a:ext cx="2801903" cy="1900461"/>
          </a:xfrm>
        </p:spPr>
        <p:txBody>
          <a:bodyPr>
            <a:normAutofit lnSpcReduction="10000"/>
          </a:bodyPr>
          <a:lstStyle/>
          <a:p>
            <a:pPr algn="just"/>
            <a:r>
              <a:rPr lang="fr-FR" sz="1400"/>
              <a:t>Part du secteur tertiaire dans le PIB.</a:t>
            </a:r>
          </a:p>
          <a:p>
            <a:pPr algn="just"/>
            <a:endParaRPr lang="fr-FR" sz="1400"/>
          </a:p>
          <a:p>
            <a:pPr algn="just"/>
            <a:r>
              <a:rPr lang="fr-FR" sz="1400"/>
              <a:t>Le Sénégal est doté d’une économie très tertiarisée, avec en tête les télécoms, le tourisme, le secteur financier et la distribution.</a:t>
            </a:r>
          </a:p>
        </p:txBody>
      </p:sp>
      <p:sp>
        <p:nvSpPr>
          <p:cNvPr id="8" name="Text Placeholder 7">
            <a:extLst>
              <a:ext uri="{FF2B5EF4-FFF2-40B4-BE49-F238E27FC236}">
                <a16:creationId xmlns:a16="http://schemas.microsoft.com/office/drawing/2014/main" id="{CFD24165-8C53-4FCC-A887-44BCA568F399}"/>
              </a:ext>
            </a:extLst>
          </p:cNvPr>
          <p:cNvSpPr>
            <a:spLocks noGrp="1"/>
          </p:cNvSpPr>
          <p:nvPr>
            <p:ph type="body" sz="quarter" idx="17"/>
          </p:nvPr>
        </p:nvSpPr>
        <p:spPr>
          <a:xfrm>
            <a:off x="1270644" y="3122334"/>
            <a:ext cx="2424859" cy="502519"/>
          </a:xfrm>
        </p:spPr>
        <p:txBody>
          <a:bodyPr/>
          <a:lstStyle/>
          <a:p>
            <a:r>
              <a:rPr lang="fr-FR" sz="1333"/>
              <a:t>Taux de pénétration internet</a:t>
            </a:r>
          </a:p>
          <a:p>
            <a:endParaRPr lang="en-ZA" sz="1333"/>
          </a:p>
        </p:txBody>
      </p:sp>
      <p:sp>
        <p:nvSpPr>
          <p:cNvPr id="17" name="Text Placeholder 7">
            <a:extLst>
              <a:ext uri="{FF2B5EF4-FFF2-40B4-BE49-F238E27FC236}">
                <a16:creationId xmlns:a16="http://schemas.microsoft.com/office/drawing/2014/main" id="{DC1A4683-C864-45EB-9F90-96C557DCBB1D}"/>
              </a:ext>
            </a:extLst>
          </p:cNvPr>
          <p:cNvSpPr txBox="1">
            <a:spLocks/>
          </p:cNvSpPr>
          <p:nvPr/>
        </p:nvSpPr>
        <p:spPr>
          <a:xfrm>
            <a:off x="9120579" y="2951083"/>
            <a:ext cx="2801901" cy="3114772"/>
          </a:xfrm>
          <a:prstGeom prst="rect">
            <a:avLst/>
          </a:prstGeom>
        </p:spPr>
        <p:txBody>
          <a:bodyPr vert="horz" anchor="t"/>
          <a:lstStyle>
            <a:lvl1pPr marL="0" indent="0" algn="ctr" defTabSz="457200" rtl="0" eaLnBrk="1" latinLnBrk="0" hangingPunct="1">
              <a:lnSpc>
                <a:spcPct val="100000"/>
              </a:lnSpc>
              <a:spcBef>
                <a:spcPct val="20000"/>
              </a:spcBef>
              <a:buFont typeface="Arial"/>
              <a:buNone/>
              <a:defRPr sz="1200" b="0" kern="1200" baseline="0">
                <a:solidFill>
                  <a:srgbClr val="26358C"/>
                </a:solidFill>
                <a:latin typeface="Arial" panose="020B0604020202020204" pitchFamily="34" charset="0"/>
                <a:ea typeface="+mn-ea"/>
                <a:cs typeface="Arial" panose="020B0604020202020204" pitchFamily="34" charset="0"/>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just"/>
            <a:r>
              <a:rPr lang="fr-FR" sz="1600">
                <a:solidFill>
                  <a:srgbClr val="26327B"/>
                </a:solidFill>
              </a:rPr>
              <a:t>Fort développement du E-commerce au Sénégal, avec des acteurs généralistes (Jumia, Coin Afrique, Expat Dakar,…) ou spécialisés (</a:t>
            </a:r>
            <a:r>
              <a:rPr lang="fr-FR" sz="1600" err="1">
                <a:solidFill>
                  <a:srgbClr val="26327B"/>
                </a:solidFill>
              </a:rPr>
              <a:t>Yum-Yum</a:t>
            </a:r>
            <a:r>
              <a:rPr lang="fr-FR" sz="1600">
                <a:solidFill>
                  <a:srgbClr val="26327B"/>
                </a:solidFill>
              </a:rPr>
              <a:t>)</a:t>
            </a:r>
          </a:p>
          <a:p>
            <a:pPr algn="just"/>
            <a:endParaRPr lang="en-ZA" sz="1333"/>
          </a:p>
          <a:p>
            <a:pPr algn="just"/>
            <a:r>
              <a:rPr lang="en-ZA" sz="1600">
                <a:solidFill>
                  <a:srgbClr val="26327B"/>
                </a:solidFill>
              </a:rPr>
              <a:t>Concurrence exacerbé dans la Fintech : mobile money (Orange, Wave, Free), </a:t>
            </a:r>
            <a:r>
              <a:rPr lang="en-ZA" sz="1600" err="1">
                <a:solidFill>
                  <a:srgbClr val="26327B"/>
                </a:solidFill>
              </a:rPr>
              <a:t>agrégateurs</a:t>
            </a:r>
            <a:r>
              <a:rPr lang="en-ZA" sz="1600">
                <a:solidFill>
                  <a:srgbClr val="26327B"/>
                </a:solidFill>
              </a:rPr>
              <a:t> de </a:t>
            </a:r>
            <a:r>
              <a:rPr lang="en-ZA" sz="1600" err="1">
                <a:solidFill>
                  <a:srgbClr val="26327B"/>
                </a:solidFill>
              </a:rPr>
              <a:t>paiements</a:t>
            </a:r>
            <a:r>
              <a:rPr lang="en-ZA" sz="1600">
                <a:solidFill>
                  <a:srgbClr val="26327B"/>
                </a:solidFill>
              </a:rPr>
              <a:t>, etc.</a:t>
            </a:r>
          </a:p>
        </p:txBody>
      </p:sp>
      <p:pic>
        <p:nvPicPr>
          <p:cNvPr id="18" name="Graphique 17" descr="Réseaux sociaux avec un remplissage uni">
            <a:extLst>
              <a:ext uri="{FF2B5EF4-FFF2-40B4-BE49-F238E27FC236}">
                <a16:creationId xmlns:a16="http://schemas.microsoft.com/office/drawing/2014/main" id="{0C375EE4-FB9A-4C70-BEF0-41A7BE4B3D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4023" y="1582362"/>
            <a:ext cx="1070309" cy="1070309"/>
          </a:xfrm>
          <a:prstGeom prst="rect">
            <a:avLst/>
          </a:prstGeom>
        </p:spPr>
      </p:pic>
      <p:pic>
        <p:nvPicPr>
          <p:cNvPr id="25" name="Graphique 24" descr="Banque en ligne avec un remplissage uni">
            <a:extLst>
              <a:ext uri="{FF2B5EF4-FFF2-40B4-BE49-F238E27FC236}">
                <a16:creationId xmlns:a16="http://schemas.microsoft.com/office/drawing/2014/main" id="{FBC5E038-193F-47A0-BA4E-B82B8DB50DC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821143" y="2244134"/>
            <a:ext cx="969884" cy="969884"/>
          </a:xfrm>
          <a:prstGeom prst="rect">
            <a:avLst/>
          </a:prstGeom>
        </p:spPr>
      </p:pic>
      <p:pic>
        <p:nvPicPr>
          <p:cNvPr id="29" name="Graphique 28" descr="e-commerce avec un remplissage uni">
            <a:extLst>
              <a:ext uri="{FF2B5EF4-FFF2-40B4-BE49-F238E27FC236}">
                <a16:creationId xmlns:a16="http://schemas.microsoft.com/office/drawing/2014/main" id="{28E6D645-61BE-438E-AE47-B6B62AB2749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452808" y="1816307"/>
            <a:ext cx="969885" cy="969885"/>
          </a:xfrm>
          <a:prstGeom prst="rect">
            <a:avLst/>
          </a:prstGeom>
        </p:spPr>
      </p:pic>
      <p:sp>
        <p:nvSpPr>
          <p:cNvPr id="30" name="ZoneTexte 29">
            <a:extLst>
              <a:ext uri="{FF2B5EF4-FFF2-40B4-BE49-F238E27FC236}">
                <a16:creationId xmlns:a16="http://schemas.microsoft.com/office/drawing/2014/main" id="{6ED3D3F0-45A2-4482-802A-F6148FF8E42C}"/>
              </a:ext>
            </a:extLst>
          </p:cNvPr>
          <p:cNvSpPr txBox="1"/>
          <p:nvPr/>
        </p:nvSpPr>
        <p:spPr>
          <a:xfrm>
            <a:off x="883697" y="1972357"/>
            <a:ext cx="2336576" cy="502766"/>
          </a:xfrm>
          <a:prstGeom prst="rect">
            <a:avLst/>
          </a:prstGeom>
          <a:noFill/>
        </p:spPr>
        <p:txBody>
          <a:bodyPr wrap="square" rtlCol="0">
            <a:spAutoFit/>
          </a:bodyPr>
          <a:lstStyle/>
          <a:p>
            <a:r>
              <a:rPr lang="fr-FR" sz="2667" b="1"/>
              <a:t>Connectivité</a:t>
            </a:r>
          </a:p>
        </p:txBody>
      </p:sp>
      <p:sp>
        <p:nvSpPr>
          <p:cNvPr id="31" name="Text Placeholder 4">
            <a:extLst>
              <a:ext uri="{FF2B5EF4-FFF2-40B4-BE49-F238E27FC236}">
                <a16:creationId xmlns:a16="http://schemas.microsoft.com/office/drawing/2014/main" id="{0EF07116-D56F-488F-9172-9E9F3F486438}"/>
              </a:ext>
            </a:extLst>
          </p:cNvPr>
          <p:cNvSpPr txBox="1">
            <a:spLocks/>
          </p:cNvSpPr>
          <p:nvPr/>
        </p:nvSpPr>
        <p:spPr>
          <a:xfrm>
            <a:off x="-112711" y="4826576"/>
            <a:ext cx="2297517" cy="613331"/>
          </a:xfrm>
          <a:prstGeom prst="rect">
            <a:avLst/>
          </a:prstGeom>
        </p:spPr>
        <p:txBody>
          <a:bodyPr vert="horz" anchor="ctr"/>
          <a:lstStyle>
            <a:lvl1pPr marL="0" indent="0" algn="ctr" defTabSz="457200" rtl="0" eaLnBrk="1" latinLnBrk="0" hangingPunct="1">
              <a:lnSpc>
                <a:spcPct val="90000"/>
              </a:lnSpc>
              <a:spcBef>
                <a:spcPct val="20000"/>
              </a:spcBef>
              <a:buFont typeface="Arial"/>
              <a:buNone/>
              <a:defRPr sz="6000" b="0" kern="1200" spc="-300" baseline="0">
                <a:solidFill>
                  <a:srgbClr val="E30613"/>
                </a:solidFill>
                <a:latin typeface="Arial Black" panose="020B0A04020102020204" pitchFamily="34" charset="0"/>
                <a:ea typeface="+mn-ea"/>
                <a:cs typeface="Arial" panose="020B0604020202020204" pitchFamily="34" charset="0"/>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defRPr/>
            </a:pPr>
            <a:r>
              <a:rPr lang="en-ZA" sz="3200"/>
              <a:t>123 M EUR</a:t>
            </a:r>
          </a:p>
        </p:txBody>
      </p:sp>
      <p:sp>
        <p:nvSpPr>
          <p:cNvPr id="32" name="Text Placeholder 7">
            <a:extLst>
              <a:ext uri="{FF2B5EF4-FFF2-40B4-BE49-F238E27FC236}">
                <a16:creationId xmlns:a16="http://schemas.microsoft.com/office/drawing/2014/main" id="{C185A484-E1E7-4574-BB12-95744DFF7E20}"/>
              </a:ext>
            </a:extLst>
          </p:cNvPr>
          <p:cNvSpPr txBox="1">
            <a:spLocks/>
          </p:cNvSpPr>
          <p:nvPr/>
        </p:nvSpPr>
        <p:spPr>
          <a:xfrm>
            <a:off x="2051986" y="4826576"/>
            <a:ext cx="2182609" cy="850373"/>
          </a:xfrm>
          <a:prstGeom prst="rect">
            <a:avLst/>
          </a:prstGeom>
        </p:spPr>
        <p:txBody>
          <a:bodyPr vert="horz" anchor="t"/>
          <a:lstStyle>
            <a:lvl1pPr marL="0" indent="0" algn="ctr" defTabSz="457200" rtl="0" eaLnBrk="1" latinLnBrk="0" hangingPunct="1">
              <a:lnSpc>
                <a:spcPct val="100000"/>
              </a:lnSpc>
              <a:spcBef>
                <a:spcPct val="20000"/>
              </a:spcBef>
              <a:buFont typeface="Arial"/>
              <a:buNone/>
              <a:defRPr sz="1200" b="0" kern="1200" baseline="0">
                <a:solidFill>
                  <a:srgbClr val="26358C"/>
                </a:solidFill>
                <a:latin typeface="Arial" panose="020B0604020202020204" pitchFamily="34" charset="0"/>
                <a:ea typeface="+mn-ea"/>
                <a:cs typeface="Arial" panose="020B0604020202020204" pitchFamily="34" charset="0"/>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just"/>
            <a:r>
              <a:rPr lang="fr-FR" sz="1333"/>
              <a:t>Montant du projet Smart Sénégal, en partenariat avec Huawei</a:t>
            </a:r>
            <a:endParaRPr lang="en-ZA" sz="1333"/>
          </a:p>
        </p:txBody>
      </p:sp>
      <p:sp>
        <p:nvSpPr>
          <p:cNvPr id="33" name="ZoneTexte 32">
            <a:extLst>
              <a:ext uri="{FF2B5EF4-FFF2-40B4-BE49-F238E27FC236}">
                <a16:creationId xmlns:a16="http://schemas.microsoft.com/office/drawing/2014/main" id="{1DCDB053-305B-43BA-9864-DFADBB2711E2}"/>
              </a:ext>
            </a:extLst>
          </p:cNvPr>
          <p:cNvSpPr txBox="1"/>
          <p:nvPr/>
        </p:nvSpPr>
        <p:spPr>
          <a:xfrm>
            <a:off x="5643822" y="2423560"/>
            <a:ext cx="2027671" cy="502766"/>
          </a:xfrm>
          <a:prstGeom prst="rect">
            <a:avLst/>
          </a:prstGeom>
          <a:noFill/>
        </p:spPr>
        <p:txBody>
          <a:bodyPr wrap="square" rtlCol="0">
            <a:spAutoFit/>
          </a:bodyPr>
          <a:lstStyle/>
          <a:p>
            <a:r>
              <a:rPr lang="fr-FR" sz="2667" b="1"/>
              <a:t>Tertiaire</a:t>
            </a:r>
          </a:p>
        </p:txBody>
      </p:sp>
      <p:sp>
        <p:nvSpPr>
          <p:cNvPr id="36" name="ZoneTexte 35">
            <a:extLst>
              <a:ext uri="{FF2B5EF4-FFF2-40B4-BE49-F238E27FC236}">
                <a16:creationId xmlns:a16="http://schemas.microsoft.com/office/drawing/2014/main" id="{AAE67AA5-9F80-405E-8174-E9E5E05F7AFD}"/>
              </a:ext>
            </a:extLst>
          </p:cNvPr>
          <p:cNvSpPr txBox="1"/>
          <p:nvPr/>
        </p:nvSpPr>
        <p:spPr>
          <a:xfrm>
            <a:off x="9466636" y="1946893"/>
            <a:ext cx="2336576" cy="913199"/>
          </a:xfrm>
          <a:prstGeom prst="rect">
            <a:avLst/>
          </a:prstGeom>
          <a:noFill/>
        </p:spPr>
        <p:txBody>
          <a:bodyPr wrap="square" rtlCol="0">
            <a:spAutoFit/>
          </a:bodyPr>
          <a:lstStyle/>
          <a:p>
            <a:pPr algn="ctr"/>
            <a:r>
              <a:rPr lang="fr-FR" sz="2667" b="1"/>
              <a:t>E-commerce et Fintech</a:t>
            </a:r>
          </a:p>
        </p:txBody>
      </p:sp>
      <p:pic>
        <p:nvPicPr>
          <p:cNvPr id="21" name="Image 20">
            <a:extLst>
              <a:ext uri="{FF2B5EF4-FFF2-40B4-BE49-F238E27FC236}">
                <a16:creationId xmlns:a16="http://schemas.microsoft.com/office/drawing/2014/main" id="{C77DB908-B1FE-4250-87F8-1FD3B9DF69D3}"/>
              </a:ext>
            </a:extLst>
          </p:cNvPr>
          <p:cNvPicPr>
            <a:picLocks noChangeAspect="1"/>
          </p:cNvPicPr>
          <p:nvPr/>
        </p:nvPicPr>
        <p:blipFill>
          <a:blip r:embed="rId9"/>
          <a:stretch>
            <a:fillRect/>
          </a:stretch>
        </p:blipFill>
        <p:spPr>
          <a:xfrm>
            <a:off x="116862" y="243537"/>
            <a:ext cx="2431119" cy="762107"/>
          </a:xfrm>
          <a:prstGeom prst="rect">
            <a:avLst/>
          </a:prstGeom>
        </p:spPr>
      </p:pic>
    </p:spTree>
    <p:extLst>
      <p:ext uri="{BB962C8B-B14F-4D97-AF65-F5344CB8AC3E}">
        <p14:creationId xmlns:p14="http://schemas.microsoft.com/office/powerpoint/2010/main" val="3349369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3DAD96D-A241-4FD2-BC28-A5A858DDAD14}"/>
              </a:ext>
            </a:extLst>
          </p:cNvPr>
          <p:cNvSpPr>
            <a:spLocks noGrp="1"/>
          </p:cNvSpPr>
          <p:nvPr>
            <p:ph type="body" sz="quarter" idx="10"/>
          </p:nvPr>
        </p:nvSpPr>
        <p:spPr>
          <a:xfrm>
            <a:off x="2166212" y="885255"/>
            <a:ext cx="7859576" cy="775096"/>
          </a:xfrm>
        </p:spPr>
        <p:txBody>
          <a:bodyPr>
            <a:normAutofit lnSpcReduction="10000"/>
          </a:bodyPr>
          <a:lstStyle/>
          <a:p>
            <a:r>
              <a:rPr lang="en-US"/>
              <a:t>Art de Vivre &amp; </a:t>
            </a:r>
            <a:r>
              <a:rPr lang="en-US" err="1"/>
              <a:t>Santé</a:t>
            </a:r>
            <a:endParaRPr lang="en-ZA"/>
          </a:p>
        </p:txBody>
      </p:sp>
      <p:sp>
        <p:nvSpPr>
          <p:cNvPr id="3" name="Text Placeholder 2">
            <a:extLst>
              <a:ext uri="{FF2B5EF4-FFF2-40B4-BE49-F238E27FC236}">
                <a16:creationId xmlns:a16="http://schemas.microsoft.com/office/drawing/2014/main" id="{E91386C0-5A92-4615-A264-92F314753A1B}"/>
              </a:ext>
            </a:extLst>
          </p:cNvPr>
          <p:cNvSpPr>
            <a:spLocks noGrp="1"/>
          </p:cNvSpPr>
          <p:nvPr>
            <p:ph type="body" sz="quarter" idx="12"/>
          </p:nvPr>
        </p:nvSpPr>
        <p:spPr>
          <a:xfrm>
            <a:off x="251400" y="2935429"/>
            <a:ext cx="2002461" cy="1010308"/>
          </a:xfrm>
        </p:spPr>
        <p:txBody>
          <a:bodyPr anchor="ctr"/>
          <a:lstStyle/>
          <a:p>
            <a:r>
              <a:rPr lang="en-US" sz="5067"/>
              <a:t>80%</a:t>
            </a:r>
            <a:endParaRPr lang="en-ZA" sz="5067"/>
          </a:p>
        </p:txBody>
      </p:sp>
      <p:sp>
        <p:nvSpPr>
          <p:cNvPr id="4" name="Text Placeholder 3">
            <a:extLst>
              <a:ext uri="{FF2B5EF4-FFF2-40B4-BE49-F238E27FC236}">
                <a16:creationId xmlns:a16="http://schemas.microsoft.com/office/drawing/2014/main" id="{0E50165F-55AE-416C-8F52-D1F30D6BB230}"/>
              </a:ext>
            </a:extLst>
          </p:cNvPr>
          <p:cNvSpPr>
            <a:spLocks noGrp="1"/>
          </p:cNvSpPr>
          <p:nvPr>
            <p:ph type="body" sz="quarter" idx="13"/>
          </p:nvPr>
        </p:nvSpPr>
        <p:spPr>
          <a:xfrm>
            <a:off x="4979035" y="3177527"/>
            <a:ext cx="1293168" cy="624000"/>
          </a:xfrm>
        </p:spPr>
        <p:txBody>
          <a:bodyPr anchor="ctr">
            <a:normAutofit/>
          </a:bodyPr>
          <a:lstStyle/>
          <a:p>
            <a:r>
              <a:rPr lang="en-US" sz="3733"/>
              <a:t>4</a:t>
            </a:r>
            <a:endParaRPr lang="en-ZA" sz="3733"/>
          </a:p>
        </p:txBody>
      </p:sp>
      <p:sp>
        <p:nvSpPr>
          <p:cNvPr id="6" name="Text Placeholder 5">
            <a:extLst>
              <a:ext uri="{FF2B5EF4-FFF2-40B4-BE49-F238E27FC236}">
                <a16:creationId xmlns:a16="http://schemas.microsoft.com/office/drawing/2014/main" id="{7664E2F3-94A7-409B-B0EC-1DC13474F202}"/>
              </a:ext>
            </a:extLst>
          </p:cNvPr>
          <p:cNvSpPr>
            <a:spLocks noGrp="1"/>
          </p:cNvSpPr>
          <p:nvPr>
            <p:ph type="body" sz="quarter" idx="15"/>
          </p:nvPr>
        </p:nvSpPr>
        <p:spPr>
          <a:xfrm>
            <a:off x="101308" y="4042432"/>
            <a:ext cx="3162360" cy="2394945"/>
          </a:xfrm>
        </p:spPr>
        <p:txBody>
          <a:bodyPr>
            <a:normAutofit fontScale="92500"/>
          </a:bodyPr>
          <a:lstStyle/>
          <a:p>
            <a:pPr algn="just"/>
            <a:r>
              <a:rPr lang="fr-FR" sz="1400"/>
              <a:t>Part de marché de la France dans la distribution des médicaments. </a:t>
            </a:r>
          </a:p>
          <a:p>
            <a:pPr algn="just"/>
            <a:endParaRPr lang="fr-FR" sz="1400"/>
          </a:p>
          <a:p>
            <a:pPr algn="just"/>
            <a:r>
              <a:rPr lang="fr-FR" sz="1400"/>
              <a:t>Laborex (groupe CFAO) est leader du marché.</a:t>
            </a:r>
          </a:p>
          <a:p>
            <a:pPr algn="just"/>
            <a:endParaRPr lang="fr-FR" sz="1400"/>
          </a:p>
          <a:p>
            <a:pPr algn="just"/>
            <a:r>
              <a:rPr lang="fr-FR" sz="1400"/>
              <a:t>A noter la volonté publique de relancer la filière pharmaceutique locale (production de médicaments et vaccins)</a:t>
            </a:r>
          </a:p>
        </p:txBody>
      </p:sp>
      <p:sp>
        <p:nvSpPr>
          <p:cNvPr id="7" name="Text Placeholder 6">
            <a:extLst>
              <a:ext uri="{FF2B5EF4-FFF2-40B4-BE49-F238E27FC236}">
                <a16:creationId xmlns:a16="http://schemas.microsoft.com/office/drawing/2014/main" id="{0949D040-B83F-487B-827F-5C82CD8D03CE}"/>
              </a:ext>
            </a:extLst>
          </p:cNvPr>
          <p:cNvSpPr>
            <a:spLocks noGrp="1"/>
          </p:cNvSpPr>
          <p:nvPr>
            <p:ph type="body" sz="quarter" idx="16"/>
          </p:nvPr>
        </p:nvSpPr>
        <p:spPr>
          <a:xfrm>
            <a:off x="3895046" y="4047478"/>
            <a:ext cx="3789297" cy="2394945"/>
          </a:xfrm>
        </p:spPr>
        <p:txBody>
          <a:bodyPr/>
          <a:lstStyle/>
          <a:p>
            <a:pPr algn="just"/>
            <a:r>
              <a:rPr lang="fr-FR" sz="1400"/>
              <a:t>Nombre de nouveaux hôpitaux inaugurés en 2021 par le Chef de l’Etat sénégalais, à Kaffrine, Kédougou, </a:t>
            </a:r>
            <a:r>
              <a:rPr lang="fr-FR" sz="1400" err="1"/>
              <a:t>Sedhiou</a:t>
            </a:r>
            <a:r>
              <a:rPr lang="fr-FR" sz="1400"/>
              <a:t> et Touba (d’autres à venir).</a:t>
            </a:r>
          </a:p>
          <a:p>
            <a:pPr algn="just"/>
            <a:endParaRPr lang="fr-FR" sz="1400"/>
          </a:p>
          <a:p>
            <a:pPr algn="just"/>
            <a:r>
              <a:rPr lang="fr-FR" sz="1400"/>
              <a:t>Ambition de se développer également dans le tourisme médical haut de gamme (projet de polyclinique 5 étoiles à l’Hôpital Principal de Dakar)</a:t>
            </a:r>
          </a:p>
        </p:txBody>
      </p:sp>
      <p:pic>
        <p:nvPicPr>
          <p:cNvPr id="11" name="Graphique 10" descr="Stéthoscope avec un remplissage uni">
            <a:extLst>
              <a:ext uri="{FF2B5EF4-FFF2-40B4-BE49-F238E27FC236}">
                <a16:creationId xmlns:a16="http://schemas.microsoft.com/office/drawing/2014/main" id="{D3DE42D3-17A4-46B4-B48E-DBD54733FBD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94191" y="1942553"/>
            <a:ext cx="1010308" cy="1010308"/>
          </a:xfrm>
          <a:prstGeom prst="rect">
            <a:avLst/>
          </a:prstGeom>
        </p:spPr>
      </p:pic>
      <p:pic>
        <p:nvPicPr>
          <p:cNvPr id="16" name="Graphique 15" descr="Médecine avec un remplissage uni">
            <a:extLst>
              <a:ext uri="{FF2B5EF4-FFF2-40B4-BE49-F238E27FC236}">
                <a16:creationId xmlns:a16="http://schemas.microsoft.com/office/drawing/2014/main" id="{63E52256-6391-42DF-8908-0B7AF0E10B1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15436" y="1942552"/>
            <a:ext cx="896181" cy="896181"/>
          </a:xfrm>
          <a:prstGeom prst="rect">
            <a:avLst/>
          </a:prstGeom>
        </p:spPr>
      </p:pic>
      <p:pic>
        <p:nvPicPr>
          <p:cNvPr id="35" name="Graphique 34" descr="Bouteille de parfum avec un remplissage uni">
            <a:extLst>
              <a:ext uri="{FF2B5EF4-FFF2-40B4-BE49-F238E27FC236}">
                <a16:creationId xmlns:a16="http://schemas.microsoft.com/office/drawing/2014/main" id="{B93EE298-C89F-4140-9809-75F7119EA36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997378" y="2068468"/>
            <a:ext cx="896181" cy="896181"/>
          </a:xfrm>
          <a:prstGeom prst="rect">
            <a:avLst/>
          </a:prstGeom>
        </p:spPr>
      </p:pic>
      <p:sp>
        <p:nvSpPr>
          <p:cNvPr id="36" name="Text Placeholder 4">
            <a:extLst>
              <a:ext uri="{FF2B5EF4-FFF2-40B4-BE49-F238E27FC236}">
                <a16:creationId xmlns:a16="http://schemas.microsoft.com/office/drawing/2014/main" id="{4A2B8281-47D0-44BB-B7A4-375C19D77EAF}"/>
              </a:ext>
            </a:extLst>
          </p:cNvPr>
          <p:cNvSpPr txBox="1">
            <a:spLocks/>
          </p:cNvSpPr>
          <p:nvPr/>
        </p:nvSpPr>
        <p:spPr>
          <a:xfrm>
            <a:off x="8247840" y="3151332"/>
            <a:ext cx="2395256" cy="666024"/>
          </a:xfrm>
          <a:prstGeom prst="rect">
            <a:avLst/>
          </a:prstGeom>
        </p:spPr>
        <p:txBody>
          <a:bodyPr vert="horz" anchor="ctr"/>
          <a:lstStyle>
            <a:lvl1pPr marL="0" indent="0" algn="ctr" defTabSz="457200" rtl="0" eaLnBrk="1" latinLnBrk="0" hangingPunct="1">
              <a:lnSpc>
                <a:spcPct val="90000"/>
              </a:lnSpc>
              <a:spcBef>
                <a:spcPct val="20000"/>
              </a:spcBef>
              <a:buFont typeface="Arial"/>
              <a:buNone/>
              <a:defRPr sz="6000" b="0" kern="1200" spc="-300" baseline="0">
                <a:solidFill>
                  <a:srgbClr val="E30613"/>
                </a:solidFill>
                <a:latin typeface="Arial Black" panose="020B0A04020102020204" pitchFamily="34" charset="0"/>
                <a:ea typeface="+mn-ea"/>
                <a:cs typeface="Arial" panose="020B0604020202020204" pitchFamily="34" charset="0"/>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defRPr/>
            </a:pPr>
            <a:r>
              <a:rPr lang="en-ZA" sz="3733"/>
              <a:t>1Md EUR </a:t>
            </a:r>
          </a:p>
        </p:txBody>
      </p:sp>
      <p:sp>
        <p:nvSpPr>
          <p:cNvPr id="37" name="Text Placeholder 6">
            <a:extLst>
              <a:ext uri="{FF2B5EF4-FFF2-40B4-BE49-F238E27FC236}">
                <a16:creationId xmlns:a16="http://schemas.microsoft.com/office/drawing/2014/main" id="{02D7BE30-293D-4059-9F6E-64FFACA7B0AD}"/>
              </a:ext>
            </a:extLst>
          </p:cNvPr>
          <p:cNvSpPr txBox="1">
            <a:spLocks/>
          </p:cNvSpPr>
          <p:nvPr/>
        </p:nvSpPr>
        <p:spPr>
          <a:xfrm>
            <a:off x="8315720" y="3945736"/>
            <a:ext cx="3063480" cy="2569669"/>
          </a:xfrm>
          <a:prstGeom prst="rect">
            <a:avLst/>
          </a:prstGeom>
        </p:spPr>
        <p:txBody>
          <a:bodyPr vert="horz" anchor="t"/>
          <a:lstStyle>
            <a:lvl1pPr marL="0" indent="0" algn="ctr" defTabSz="457200" rtl="0" eaLnBrk="1" latinLnBrk="0" hangingPunct="1">
              <a:lnSpc>
                <a:spcPct val="100000"/>
              </a:lnSpc>
              <a:spcBef>
                <a:spcPct val="20000"/>
              </a:spcBef>
              <a:buFont typeface="Arial"/>
              <a:buNone/>
              <a:defRPr sz="1200" b="0" kern="1200" baseline="0">
                <a:solidFill>
                  <a:srgbClr val="26358C"/>
                </a:solidFill>
                <a:latin typeface="Arial" panose="020B0604020202020204" pitchFamily="34" charset="0"/>
                <a:ea typeface="+mn-ea"/>
                <a:cs typeface="Arial" panose="020B0604020202020204" pitchFamily="34" charset="0"/>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just"/>
            <a:r>
              <a:rPr lang="fr-FR" sz="1400"/>
              <a:t>Estimation du marché des soins capillaires, soins de la peau, maquillage et parfumerie au Sénégal en 2020.</a:t>
            </a:r>
          </a:p>
          <a:p>
            <a:pPr algn="just"/>
            <a:endParaRPr lang="fr-FR" sz="1400"/>
          </a:p>
          <a:p>
            <a:pPr algn="just"/>
            <a:r>
              <a:rPr lang="fr-FR" sz="1400"/>
              <a:t>Le Sénégal est le 2</a:t>
            </a:r>
            <a:r>
              <a:rPr lang="fr-FR" sz="1400" baseline="30000"/>
              <a:t>ème</a:t>
            </a:r>
            <a:r>
              <a:rPr lang="fr-FR" sz="1400"/>
              <a:t> pays qui compte le plus de marques internationales en Afrique subsaharienne francophone (après la Côte d’Ivoire).</a:t>
            </a:r>
          </a:p>
          <a:p>
            <a:pPr algn="just"/>
            <a:endParaRPr lang="fr-FR" sz="1400">
              <a:solidFill>
                <a:srgbClr val="FF0000"/>
              </a:solidFill>
            </a:endParaRPr>
          </a:p>
        </p:txBody>
      </p:sp>
      <p:pic>
        <p:nvPicPr>
          <p:cNvPr id="13" name="Image 12">
            <a:extLst>
              <a:ext uri="{FF2B5EF4-FFF2-40B4-BE49-F238E27FC236}">
                <a16:creationId xmlns:a16="http://schemas.microsoft.com/office/drawing/2014/main" id="{B9FA89A5-EB0C-47E8-8C42-ECFA5EE366CD}"/>
              </a:ext>
            </a:extLst>
          </p:cNvPr>
          <p:cNvPicPr>
            <a:picLocks noChangeAspect="1"/>
          </p:cNvPicPr>
          <p:nvPr/>
        </p:nvPicPr>
        <p:blipFill>
          <a:blip r:embed="rId9"/>
          <a:stretch>
            <a:fillRect/>
          </a:stretch>
        </p:blipFill>
        <p:spPr>
          <a:xfrm>
            <a:off x="116862" y="243537"/>
            <a:ext cx="2431119" cy="762107"/>
          </a:xfrm>
          <a:prstGeom prst="rect">
            <a:avLst/>
          </a:prstGeom>
        </p:spPr>
      </p:pic>
    </p:spTree>
    <p:extLst>
      <p:ext uri="{BB962C8B-B14F-4D97-AF65-F5344CB8AC3E}">
        <p14:creationId xmlns:p14="http://schemas.microsoft.com/office/powerpoint/2010/main" val="3468971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14936971-A621-4649-85FC-84D0761B340C}"/>
              </a:ext>
            </a:extLst>
          </p:cNvPr>
          <p:cNvPicPr>
            <a:picLocks noChangeAspect="1"/>
          </p:cNvPicPr>
          <p:nvPr/>
        </p:nvPicPr>
        <p:blipFill>
          <a:blip r:embed="rId3"/>
          <a:stretch>
            <a:fillRect/>
          </a:stretch>
        </p:blipFill>
        <p:spPr>
          <a:xfrm>
            <a:off x="1075190" y="180615"/>
            <a:ext cx="640135" cy="493819"/>
          </a:xfrm>
          <a:prstGeom prst="rect">
            <a:avLst/>
          </a:prstGeom>
        </p:spPr>
      </p:pic>
      <p:sp>
        <p:nvSpPr>
          <p:cNvPr id="3" name="Espace réservé du contenu 2">
            <a:extLst>
              <a:ext uri="{FF2B5EF4-FFF2-40B4-BE49-F238E27FC236}">
                <a16:creationId xmlns:a16="http://schemas.microsoft.com/office/drawing/2014/main" id="{DBC43C95-64F8-023C-2709-5B668BD552F7}"/>
              </a:ext>
            </a:extLst>
          </p:cNvPr>
          <p:cNvSpPr txBox="1">
            <a:spLocks/>
          </p:cNvSpPr>
          <p:nvPr/>
        </p:nvSpPr>
        <p:spPr bwMode="auto">
          <a:xfrm>
            <a:off x="4594767" y="182957"/>
            <a:ext cx="6955298" cy="492450"/>
          </a:xfrm>
          <a:prstGeom prst="rect">
            <a:avLst/>
          </a:prstGeom>
          <a:solidFill>
            <a:schemeClr val="tx1"/>
          </a:solidFill>
          <a:ln>
            <a:noFill/>
          </a:ln>
        </p:spPr>
        <p:txBody>
          <a:bodyPr lIns="91440" tIns="45720" rIns="91440" bIns="45720" anchor="t"/>
          <a:lstStyle>
            <a:lvl1pPr eaLnBrk="0" hangingPunct="0">
              <a:spcBef>
                <a:spcPct val="20000"/>
              </a:spcBef>
              <a:buFont typeface="Arial" panose="020B0604020202020204" pitchFamily="34" charset="0"/>
              <a:buChar char="•"/>
              <a:defRPr sz="1400" u="sng">
                <a:solidFill>
                  <a:srgbClr val="575A5D"/>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ts val="0"/>
              </a:spcBef>
              <a:spcAft>
                <a:spcPts val="533"/>
              </a:spcAft>
              <a:buNone/>
              <a:defRPr/>
            </a:pPr>
            <a:r>
              <a:rPr lang="fr-FR" altLang="fr-FR" sz="2400" b="1" u="none" dirty="0">
                <a:solidFill>
                  <a:srgbClr val="FFFFFF"/>
                </a:solidFill>
                <a:latin typeface="Avenir LT Std 35 Light"/>
                <a:cs typeface="Calibri"/>
              </a:rPr>
              <a:t>Budget estimatif pour 10 entreprises projetées</a:t>
            </a:r>
            <a:endParaRPr lang="fr-FR" altLang="fr-FR" sz="2400" b="1" u="none" dirty="0">
              <a:solidFill>
                <a:srgbClr val="FFFFFF"/>
              </a:solidFill>
              <a:latin typeface="Avenir LT Std 35 Light"/>
              <a:cs typeface="Calibri" panose="020F0502020204030204" pitchFamily="34" charset="0"/>
            </a:endParaRPr>
          </a:p>
        </p:txBody>
      </p:sp>
      <p:graphicFrame>
        <p:nvGraphicFramePr>
          <p:cNvPr id="2" name="Tableau 27">
            <a:extLst>
              <a:ext uri="{FF2B5EF4-FFF2-40B4-BE49-F238E27FC236}">
                <a16:creationId xmlns:a16="http://schemas.microsoft.com/office/drawing/2014/main" id="{B674CF24-F7DD-DE00-EF69-0967ABF7FF9C}"/>
              </a:ext>
            </a:extLst>
          </p:cNvPr>
          <p:cNvGraphicFramePr>
            <a:graphicFrameLocks noGrp="1"/>
          </p:cNvGraphicFramePr>
          <p:nvPr>
            <p:extLst>
              <p:ext uri="{D42A27DB-BD31-4B8C-83A1-F6EECF244321}">
                <p14:modId xmlns:p14="http://schemas.microsoft.com/office/powerpoint/2010/main" val="3669885604"/>
              </p:ext>
            </p:extLst>
          </p:nvPr>
        </p:nvGraphicFramePr>
        <p:xfrm>
          <a:off x="283968" y="1022170"/>
          <a:ext cx="11266097" cy="5364295"/>
        </p:xfrm>
        <a:graphic>
          <a:graphicData uri="http://schemas.openxmlformats.org/drawingml/2006/table">
            <a:tbl>
              <a:tblPr firstRow="1" bandRow="1">
                <a:tableStyleId>{0E3FDE45-AF77-4B5C-9715-49D594BDF05E}</a:tableStyleId>
              </a:tblPr>
              <a:tblGrid>
                <a:gridCol w="1206129">
                  <a:extLst>
                    <a:ext uri="{9D8B030D-6E8A-4147-A177-3AD203B41FA5}">
                      <a16:colId xmlns:a16="http://schemas.microsoft.com/office/drawing/2014/main" val="432683536"/>
                    </a:ext>
                  </a:extLst>
                </a:gridCol>
                <a:gridCol w="5544900">
                  <a:extLst>
                    <a:ext uri="{9D8B030D-6E8A-4147-A177-3AD203B41FA5}">
                      <a16:colId xmlns:a16="http://schemas.microsoft.com/office/drawing/2014/main" val="349844908"/>
                    </a:ext>
                  </a:extLst>
                </a:gridCol>
                <a:gridCol w="2745017">
                  <a:extLst>
                    <a:ext uri="{9D8B030D-6E8A-4147-A177-3AD203B41FA5}">
                      <a16:colId xmlns:a16="http://schemas.microsoft.com/office/drawing/2014/main" val="724839071"/>
                    </a:ext>
                  </a:extLst>
                </a:gridCol>
                <a:gridCol w="1770051">
                  <a:extLst>
                    <a:ext uri="{9D8B030D-6E8A-4147-A177-3AD203B41FA5}">
                      <a16:colId xmlns:a16="http://schemas.microsoft.com/office/drawing/2014/main" val="2564233756"/>
                    </a:ext>
                  </a:extLst>
                </a:gridCol>
              </a:tblGrid>
              <a:tr h="251878">
                <a:tc>
                  <a:txBody>
                    <a:bodyPr/>
                    <a:lstStyle/>
                    <a:p>
                      <a:pPr marL="0" indent="0" algn="ctr">
                        <a:buFont typeface="Arial" panose="020B0604020202020204" pitchFamily="34" charset="0"/>
                        <a:buNone/>
                      </a:pPr>
                      <a:r>
                        <a:rPr lang="fr-FR" sz="1000" b="1" dirty="0">
                          <a:solidFill>
                            <a:srgbClr val="FFFFFF"/>
                          </a:solidFill>
                        </a:rPr>
                        <a:t>LIBELLÉ</a:t>
                      </a:r>
                    </a:p>
                  </a:txBody>
                  <a:tcPr>
                    <a:lnL w="12700" cap="flat" cmpd="sng" algn="ctr">
                      <a:solidFill>
                        <a:schemeClr val="bg1"/>
                      </a:solidFill>
                      <a:prstDash val="solid"/>
                      <a:round/>
                      <a:headEnd type="none" w="med" len="med"/>
                      <a:tailEnd type="none" w="med" len="med"/>
                    </a:lnL>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marL="0" indent="0" algn="ctr">
                        <a:buFont typeface="Arial" panose="020B0604020202020204" pitchFamily="34" charset="0"/>
                        <a:buNone/>
                      </a:pPr>
                      <a:r>
                        <a:rPr lang="fr-FR" sz="1050" b="1" dirty="0">
                          <a:solidFill>
                            <a:srgbClr val="FFFFFF"/>
                          </a:solidFill>
                        </a:rPr>
                        <a:t>DESCRIPTION</a:t>
                      </a:r>
                    </a:p>
                  </a:txBody>
                  <a:tcP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indent="0" algn="ctr">
                        <a:buFont typeface="Arial" panose="020B0604020202020204" pitchFamily="34" charset="0"/>
                        <a:buNone/>
                      </a:pPr>
                      <a:r>
                        <a:rPr lang="fr-FR" sz="1000" b="1" dirty="0">
                          <a:solidFill>
                            <a:srgbClr val="FFFFFF"/>
                          </a:solidFill>
                        </a:rPr>
                        <a:t>TARIF</a:t>
                      </a:r>
                      <a:endParaRPr lang="fr-FR" sz="1050" b="1" dirty="0">
                        <a:solidFill>
                          <a:srgbClr val="FFFFFF"/>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indent="0" algn="ctr">
                        <a:buFont typeface="Arial" panose="020B0604020202020204" pitchFamily="34" charset="0"/>
                        <a:buNone/>
                      </a:pPr>
                      <a:r>
                        <a:rPr lang="fr-FR" sz="1050" b="1" dirty="0">
                          <a:solidFill>
                            <a:srgbClr val="FFFFFF"/>
                          </a:solidFill>
                        </a:rPr>
                        <a:t>OPERATEUR</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486481892"/>
                  </a:ext>
                </a:extLst>
              </a:tr>
              <a:tr h="338279">
                <a:tc>
                  <a:txBody>
                    <a:bodyPr/>
                    <a:lstStyle/>
                    <a:p>
                      <a:pPr algn="ctr"/>
                      <a:r>
                        <a:rPr lang="fr-FR" sz="800" b="1" dirty="0"/>
                        <a:t>Pilotage</a:t>
                      </a:r>
                    </a:p>
                  </a:txBody>
                  <a:tcPr anchor="ctr">
                    <a:lnL w="12700" cap="flat" cmpd="sng" algn="ctr">
                      <a:solidFill>
                        <a:schemeClr val="bg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l">
                        <a:buFont typeface="Arial" panose="020B0604020202020204" pitchFamily="34" charset="0"/>
                        <a:buNone/>
                      </a:pPr>
                      <a:r>
                        <a:rPr lang="fr-FR" sz="800" b="1" dirty="0"/>
                        <a:t>Gestion et pilotage du dossier, interfaces avec le Bureau Business France</a:t>
                      </a:r>
                    </a:p>
                    <a:p>
                      <a:pPr marL="0" indent="0" algn="l">
                        <a:buFont typeface="Arial" panose="020B0604020202020204" pitchFamily="34" charset="0"/>
                        <a:buNone/>
                      </a:pPr>
                      <a:r>
                        <a:rPr lang="fr-FR" sz="800" b="1" dirty="0"/>
                        <a:t>Echanges avec la région et les entreprises pressenties pour la Mission </a:t>
                      </a:r>
                    </a:p>
                  </a:txBody>
                  <a:tcPr anchor="ctr">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fr-FR" sz="800" b="1" kern="120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fr-FR" sz="800" b="1" kern="120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34560603"/>
                  </a:ext>
                </a:extLst>
              </a:tr>
              <a:tr h="294417">
                <a:tc>
                  <a:txBody>
                    <a:bodyPr/>
                    <a:lstStyle/>
                    <a:p>
                      <a:pPr algn="ctr"/>
                      <a:r>
                        <a:rPr kumimoji="0" lang="fr-FR" sz="800" b="1" i="0" u="none" strike="noStrike" kern="1200" cap="none" spc="0" normalizeH="0" baseline="0" noProof="0" dirty="0">
                          <a:ln>
                            <a:noFill/>
                          </a:ln>
                          <a:solidFill>
                            <a:srgbClr val="203279"/>
                          </a:solidFill>
                          <a:effectLst/>
                          <a:uLnTx/>
                          <a:uFillTx/>
                          <a:latin typeface="+mn-lt"/>
                          <a:ea typeface="+mn-ea"/>
                          <a:cs typeface="+mn-cs"/>
                        </a:rPr>
                        <a:t>Warm Up</a:t>
                      </a:r>
                      <a:endParaRPr lang="fr-FR" sz="1000" b="1" dirty="0"/>
                    </a:p>
                  </a:txBody>
                  <a:tcPr anchor="ctr">
                    <a:lnL w="12700" cap="flat" cmpd="sng" algn="ctr">
                      <a:solidFill>
                        <a:schemeClr val="bg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pPr marL="0" indent="0">
                        <a:buFont typeface="Arial" panose="020B0604020202020204" pitchFamily="34" charset="0"/>
                        <a:buNone/>
                      </a:pPr>
                      <a:r>
                        <a:rPr lang="fr-FR" sz="800" b="1" dirty="0"/>
                        <a:t>Présentations du marché, pratique des affaires, interculturalité…</a:t>
                      </a:r>
                    </a:p>
                  </a:txBody>
                  <a:tcPr anchor="ctr">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fr-FR" sz="800" b="1" i="0" u="none" strike="noStrike" kern="1200" cap="none" spc="0" normalizeH="0" baseline="0" noProof="0" dirty="0">
                          <a:ln>
                            <a:noFill/>
                          </a:ln>
                          <a:solidFill>
                            <a:srgbClr val="203279"/>
                          </a:solidFill>
                          <a:effectLst/>
                          <a:uLnTx/>
                          <a:uFillTx/>
                          <a:latin typeface="+mn-lt"/>
                          <a:ea typeface="+mn-ea"/>
                          <a:cs typeface="+mn-cs"/>
                        </a:rPr>
                        <a:t>Forfait 600€</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fr-FR" sz="800" b="1" i="0" u="none" strike="noStrike" kern="1200" cap="none" spc="0" normalizeH="0" baseline="0" noProof="0" dirty="0">
                          <a:ln>
                            <a:noFill/>
                          </a:ln>
                          <a:solidFill>
                            <a:srgbClr val="203279"/>
                          </a:solidFill>
                          <a:effectLst/>
                          <a:uLnTx/>
                          <a:uFillTx/>
                          <a:latin typeface="+mn-lt"/>
                          <a:ea typeface="+mn-ea"/>
                          <a:cs typeface="+mn-cs"/>
                        </a:rPr>
                        <a:t>CCI Paris Ile-de-France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20000"/>
                      </a:srgbClr>
                    </a:solidFill>
                  </a:tcPr>
                </a:tc>
                <a:extLst>
                  <a:ext uri="{0D108BD9-81ED-4DB2-BD59-A6C34878D82A}">
                    <a16:rowId xmlns:a16="http://schemas.microsoft.com/office/drawing/2014/main" val="3337734784"/>
                  </a:ext>
                </a:extLst>
              </a:tr>
              <a:tr h="1411535">
                <a:tc rowSpan="3">
                  <a:txBody>
                    <a:bodyPr/>
                    <a:lstStyle/>
                    <a:p>
                      <a:pPr marL="0" algn="ctr" defTabSz="609585" rtl="0" eaLnBrk="1" latinLnBrk="0" hangingPunct="1"/>
                      <a:r>
                        <a:rPr lang="fr-FR" sz="800" b="1" kern="1200" dirty="0">
                          <a:solidFill>
                            <a:schemeClr val="dk1"/>
                          </a:solidFill>
                        </a:rPr>
                        <a:t>Accompagnement Individuel</a:t>
                      </a:r>
                    </a:p>
                    <a:p>
                      <a:pPr marL="0" algn="ctr" defTabSz="609585" rtl="0" eaLnBrk="1" latinLnBrk="0" hangingPunct="1"/>
                      <a:endParaRPr lang="fr-FR" sz="800" b="1" kern="1200" dirty="0">
                        <a:solidFill>
                          <a:schemeClr val="dk1"/>
                        </a:solidFill>
                      </a:endParaRPr>
                    </a:p>
                  </a:txBody>
                  <a:tcPr anchor="ctr">
                    <a:lnL w="12700" cap="flat" cmpd="sng" algn="ctr">
                      <a:solidFill>
                        <a:schemeClr val="bg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just">
                        <a:buFont typeface="Arial" panose="020B0604020202020204" pitchFamily="34" charset="0"/>
                        <a:buNone/>
                      </a:pPr>
                      <a:r>
                        <a:rPr lang="fr-FR" sz="800" b="1" kern="1200" dirty="0">
                          <a:solidFill>
                            <a:schemeClr val="dk1"/>
                          </a:solidFill>
                        </a:rPr>
                        <a:t>1. Phase de cadrage et de ciblage : 2  JH</a:t>
                      </a:r>
                    </a:p>
                    <a:p>
                      <a:pPr marL="171450" indent="-171450" algn="just">
                        <a:buFont typeface="Arial" panose="020B0604020202020204" pitchFamily="34" charset="0"/>
                        <a:buChar char="•"/>
                      </a:pPr>
                      <a:r>
                        <a:rPr lang="fr-FR" sz="800" b="0" kern="1200" dirty="0">
                          <a:solidFill>
                            <a:schemeClr val="dk1"/>
                          </a:solidFill>
                        </a:rPr>
                        <a:t>Prise de connaissance de l'offre et des besoins</a:t>
                      </a:r>
                    </a:p>
                    <a:p>
                      <a:pPr marL="171450" indent="-171450" algn="just">
                        <a:buFont typeface="Arial" panose="020B0604020202020204" pitchFamily="34" charset="0"/>
                        <a:buChar char="•"/>
                      </a:pPr>
                      <a:r>
                        <a:rPr lang="fr-FR" sz="800" b="0" kern="1200" dirty="0">
                          <a:solidFill>
                            <a:schemeClr val="dk1"/>
                          </a:solidFill>
                        </a:rPr>
                        <a:t>Définition d'un cahier des charges</a:t>
                      </a:r>
                    </a:p>
                    <a:p>
                      <a:pPr marL="171450" indent="-171450" algn="just">
                        <a:buFont typeface="Arial" panose="020B0604020202020204" pitchFamily="34" charset="0"/>
                        <a:buChar char="•"/>
                      </a:pPr>
                      <a:r>
                        <a:rPr lang="fr-FR" sz="800" b="0" kern="1200" dirty="0">
                          <a:solidFill>
                            <a:schemeClr val="dk1"/>
                          </a:solidFill>
                        </a:rPr>
                        <a:t>Collecte et adaptation des supports de communication (constitution de l'argumentaire commercial à destination des prospects)</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r-FR" sz="800" b="0" kern="1200" dirty="0">
                          <a:solidFill>
                            <a:schemeClr val="dk1"/>
                          </a:solidFill>
                        </a:rPr>
                        <a:t>Réalisation d'une cartographie des acteurs correspondants à la typologie recherchée par l'entreprise</a:t>
                      </a:r>
                    </a:p>
                    <a:p>
                      <a:pPr marL="171450" indent="-171450" algn="just">
                        <a:buFont typeface="Arial" panose="020B0604020202020204" pitchFamily="34" charset="0"/>
                        <a:buChar char="•"/>
                      </a:pPr>
                      <a:r>
                        <a:rPr lang="fr-FR" sz="800" b="0" kern="1200" dirty="0">
                          <a:solidFill>
                            <a:schemeClr val="dk1"/>
                          </a:solidFill>
                        </a:rPr>
                        <a:t>Recommandations de cibles à approcher en priorité par nos équipes</a:t>
                      </a:r>
                    </a:p>
                    <a:p>
                      <a:pPr marL="171450" indent="-171450" algn="just">
                        <a:buFont typeface="Arial" panose="020B0604020202020204" pitchFamily="34" charset="0"/>
                        <a:buChar char="•"/>
                      </a:pPr>
                      <a:r>
                        <a:rPr lang="fr-FR" sz="800" b="0" kern="1200" dirty="0">
                          <a:solidFill>
                            <a:schemeClr val="dk1"/>
                          </a:solidFill>
                        </a:rPr>
                        <a:t>Sélection par l'entreprise lauréate des acteurs à approcher (maximum 10)</a:t>
                      </a:r>
                    </a:p>
                  </a:txBody>
                  <a:tcPr anchor="ctr">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no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fr-FR" sz="800" b="1" i="0" u="none" strike="noStrike" kern="1200" cap="none" spc="0" normalizeH="0" baseline="0" dirty="0">
                          <a:ln>
                            <a:noFill/>
                          </a:ln>
                          <a:solidFill>
                            <a:srgbClr val="203279"/>
                          </a:solidFill>
                          <a:effectLst/>
                          <a:uLnTx/>
                          <a:uFillTx/>
                          <a:latin typeface="+mn-lt"/>
                          <a:ea typeface="+mn-ea"/>
                          <a:cs typeface="+mn-cs"/>
                        </a:rPr>
                        <a:t>2 </a:t>
                      </a:r>
                      <a:r>
                        <a:rPr kumimoji="0" lang="fr-FR" sz="800" b="1" i="0" u="none" strike="noStrike" kern="1200" cap="none" spc="0" normalizeH="0" baseline="0" dirty="0" err="1">
                          <a:ln>
                            <a:noFill/>
                          </a:ln>
                          <a:solidFill>
                            <a:srgbClr val="203279"/>
                          </a:solidFill>
                          <a:effectLst/>
                          <a:uLnTx/>
                          <a:uFillTx/>
                          <a:latin typeface="+mn-lt"/>
                          <a:ea typeface="+mn-ea"/>
                          <a:cs typeface="+mn-cs"/>
                        </a:rPr>
                        <a:t>jh</a:t>
                      </a:r>
                      <a:endParaRPr kumimoji="0" lang="fr-FR" sz="800" b="1" i="0" u="none" strike="noStrike" kern="1200" cap="none" spc="0" normalizeH="0" baseline="0" dirty="0">
                        <a:ln>
                          <a:noFill/>
                        </a:ln>
                        <a:solidFill>
                          <a:srgbClr val="203279"/>
                        </a:solidFill>
                        <a:effectLst/>
                        <a:uLnTx/>
                        <a:uFillTx/>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FFFFF">
                        <a:alpha val="2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fr-FR" sz="800" b="1" i="0" u="none" strike="noStrike" kern="1200" cap="none" spc="0" normalizeH="0" baseline="0" dirty="0">
                          <a:ln>
                            <a:noFill/>
                          </a:ln>
                          <a:solidFill>
                            <a:srgbClr val="203279"/>
                          </a:solidFill>
                          <a:effectLst/>
                          <a:uLnTx/>
                          <a:uFillTx/>
                          <a:latin typeface="+mn-lt"/>
                          <a:ea typeface="+mn-ea"/>
                          <a:cs typeface="+mn-cs"/>
                        </a:rPr>
                        <a:t>Business France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FFFFFF">
                        <a:alpha val="20000"/>
                      </a:srgbClr>
                    </a:solidFill>
                  </a:tcPr>
                </a:tc>
                <a:extLst>
                  <a:ext uri="{0D108BD9-81ED-4DB2-BD59-A6C34878D82A}">
                    <a16:rowId xmlns:a16="http://schemas.microsoft.com/office/drawing/2014/main" val="8206745"/>
                  </a:ext>
                </a:extLst>
              </a:tr>
              <a:tr h="931013">
                <a:tc vMerge="1">
                  <a:txBody>
                    <a:bodyPr/>
                    <a:lstStyle/>
                    <a:p>
                      <a:endParaRPr lang="fr-FR"/>
                    </a:p>
                  </a:txBody>
                  <a:tcPr>
                    <a:lnT w="12700" cap="flat" cmpd="sng" algn="ctr">
                      <a:solidFill>
                        <a:schemeClr val="tx1"/>
                      </a:solidFill>
                      <a:prstDash val="solid"/>
                      <a:round/>
                      <a:headEnd type="none" w="med" len="med"/>
                      <a:tailEnd type="none" w="med" len="med"/>
                    </a:lnT>
                  </a:tcPr>
                </a:tc>
                <a:tc>
                  <a:txBody>
                    <a:bodyPr/>
                    <a:lstStyle/>
                    <a:p>
                      <a:pPr marL="0" indent="0" algn="just">
                        <a:buFont typeface="Arial" panose="020B0604020202020204" pitchFamily="34" charset="0"/>
                        <a:buNone/>
                      </a:pPr>
                      <a:r>
                        <a:rPr lang="fr-FR" sz="800" b="1" kern="1200" dirty="0">
                          <a:solidFill>
                            <a:schemeClr val="dk1"/>
                          </a:solidFill>
                        </a:rPr>
                        <a:t>2. Approche des prospects sélectionnés par l'entreprise (10 prospects maximum par entreprise) : 2JH</a:t>
                      </a:r>
                    </a:p>
                    <a:p>
                      <a:pPr marL="171450" indent="-171450" algn="just">
                        <a:buFont typeface="Arial" panose="020B0604020202020204" pitchFamily="34" charset="0"/>
                        <a:buChar char="•"/>
                      </a:pPr>
                      <a:r>
                        <a:rPr lang="fr-FR" sz="800" b="0" kern="1200" dirty="0">
                          <a:solidFill>
                            <a:schemeClr val="dk1"/>
                          </a:solidFill>
                        </a:rPr>
                        <a:t>Identification de partenaires potentiels au sein des entités à prospecter</a:t>
                      </a:r>
                    </a:p>
                    <a:p>
                      <a:pPr marL="171450" indent="-171450" algn="just">
                        <a:buFont typeface="Arial" panose="020B0604020202020204" pitchFamily="34" charset="0"/>
                        <a:buChar char="•"/>
                      </a:pPr>
                      <a:r>
                        <a:rPr lang="fr-FR" sz="800" b="0" kern="1200" dirty="0">
                          <a:solidFill>
                            <a:schemeClr val="dk1"/>
                          </a:solidFill>
                        </a:rPr>
                        <a:t>Présentation personnalisée de l’offre aux contacts et recueil de leurs commentaires</a:t>
                      </a:r>
                    </a:p>
                    <a:p>
                      <a:pPr marL="171450" indent="-171450" algn="just">
                        <a:buFont typeface="Arial" panose="020B0604020202020204" pitchFamily="34" charset="0"/>
                        <a:buChar char="•"/>
                      </a:pPr>
                      <a:r>
                        <a:rPr lang="fr-FR" sz="800" b="0" kern="1200" dirty="0">
                          <a:solidFill>
                            <a:schemeClr val="dk1"/>
                          </a:solidFill>
                        </a:rPr>
                        <a:t>Evaluation du niveau d’intérêt des prospects</a:t>
                      </a:r>
                    </a:p>
                    <a:p>
                      <a:pPr marL="171450" indent="-171450" algn="just">
                        <a:buFont typeface="Arial" panose="020B0604020202020204" pitchFamily="34" charset="0"/>
                        <a:buChar char="•"/>
                      </a:pPr>
                      <a:r>
                        <a:rPr lang="fr-FR" sz="800" b="0" kern="1200" dirty="0">
                          <a:solidFill>
                            <a:schemeClr val="dk1"/>
                          </a:solidFill>
                        </a:rPr>
                        <a:t>Production et remise d’un rapport présentant :</a:t>
                      </a:r>
                    </a:p>
                    <a:p>
                      <a:pPr marL="628650" lvl="1" indent="-171450" algn="just">
                        <a:buFont typeface="Arial" panose="020B0604020202020204" pitchFamily="34" charset="0"/>
                        <a:buChar char="•"/>
                      </a:pPr>
                      <a:r>
                        <a:rPr lang="fr-FR" sz="800" b="0" kern="1200" dirty="0">
                          <a:solidFill>
                            <a:schemeClr val="dk1"/>
                          </a:solidFill>
                        </a:rPr>
                        <a:t>Le fichier de prospection complet et l’argumentaire utilisé (en anglais)</a:t>
                      </a:r>
                    </a:p>
                    <a:p>
                      <a:pPr marL="628650" lvl="1" indent="-171450" algn="just">
                        <a:buFont typeface="Arial" panose="020B0604020202020204" pitchFamily="34" charset="0"/>
                        <a:buChar char="•"/>
                      </a:pPr>
                      <a:r>
                        <a:rPr lang="fr-FR" sz="800" b="0" kern="1200" dirty="0">
                          <a:solidFill>
                            <a:schemeClr val="dk1"/>
                          </a:solidFill>
                        </a:rPr>
                        <a:t>Les détails de la démarche réalisée auprès des entités</a:t>
                      </a:r>
                    </a:p>
                  </a:txBody>
                  <a:tcPr anchor="ctr">
                    <a:lnR w="12700" cap="flat" cmpd="sng" algn="ctr">
                      <a:solidFill>
                        <a:schemeClr val="bg1"/>
                      </a:solidFill>
                      <a:prstDash val="solid"/>
                      <a:round/>
                      <a:headEnd type="none" w="med" len="med"/>
                      <a:tailEnd type="none" w="med" len="med"/>
                    </a:lnR>
                    <a:no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fr-FR" sz="800" b="1" i="0" u="none" strike="noStrike" kern="1200" cap="none" spc="0" normalizeH="0" baseline="0" noProof="0" dirty="0">
                          <a:ln>
                            <a:noFill/>
                          </a:ln>
                          <a:solidFill>
                            <a:srgbClr val="203279"/>
                          </a:solidFill>
                          <a:effectLst/>
                          <a:uLnTx/>
                          <a:uFillTx/>
                          <a:latin typeface="+mn-lt"/>
                          <a:ea typeface="+mn-ea"/>
                          <a:cs typeface="+mn-cs"/>
                        </a:rPr>
                        <a:t>2 </a:t>
                      </a:r>
                      <a:r>
                        <a:rPr kumimoji="0" lang="fr-FR" sz="800" b="1" i="0" u="none" strike="noStrike" kern="1200" cap="none" spc="0" normalizeH="0" baseline="0" noProof="0" dirty="0" err="1">
                          <a:ln>
                            <a:noFill/>
                          </a:ln>
                          <a:solidFill>
                            <a:srgbClr val="203279"/>
                          </a:solidFill>
                          <a:effectLst/>
                          <a:uLnTx/>
                          <a:uFillTx/>
                          <a:latin typeface="+mn-lt"/>
                          <a:ea typeface="+mn-ea"/>
                          <a:cs typeface="+mn-cs"/>
                        </a:rPr>
                        <a:t>jh</a:t>
                      </a:r>
                      <a:endParaRPr kumimoji="0" lang="fr-FR" sz="800" b="1" i="0" u="none" strike="noStrike" kern="1200" cap="none" spc="0" normalizeH="0" baseline="0" noProof="0" dirty="0">
                        <a:ln>
                          <a:noFill/>
                        </a:ln>
                        <a:solidFill>
                          <a:srgbClr val="203279"/>
                        </a:solidFill>
                        <a:effectLst/>
                        <a:uLnTx/>
                        <a:uFillTx/>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rgbClr val="FFFFFF">
                        <a:alpha val="20000"/>
                      </a:srgbClr>
                    </a:solidFill>
                  </a:tcPr>
                </a:tc>
                <a:tc>
                  <a:txBody>
                    <a:bodyPr/>
                    <a:lstStyle/>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solidFill>
                      <a:srgbClr val="FFFFFF">
                        <a:alpha val="20000"/>
                      </a:srgbClr>
                    </a:solidFill>
                  </a:tcPr>
                </a:tc>
                <a:extLst>
                  <a:ext uri="{0D108BD9-81ED-4DB2-BD59-A6C34878D82A}">
                    <a16:rowId xmlns:a16="http://schemas.microsoft.com/office/drawing/2014/main" val="1177208888"/>
                  </a:ext>
                </a:extLst>
              </a:tr>
              <a:tr h="677670">
                <a:tc vMerge="1">
                  <a:txBody>
                    <a:bodyPr/>
                    <a:lstStyle/>
                    <a:p>
                      <a:endParaRPr lang="fr-FR"/>
                    </a:p>
                  </a:txBody>
                  <a:tcPr/>
                </a:tc>
                <a:tc>
                  <a:txBody>
                    <a:bodyPr/>
                    <a:lstStyle/>
                    <a:p>
                      <a:pPr marL="0" indent="0" algn="just">
                        <a:buFont typeface="Arial" panose="020B0604020202020204" pitchFamily="34" charset="0"/>
                        <a:buNone/>
                      </a:pPr>
                      <a:r>
                        <a:rPr lang="fr-FR" sz="800" b="1" kern="1200" dirty="0">
                          <a:solidFill>
                            <a:schemeClr val="dk1"/>
                          </a:solidFill>
                        </a:rPr>
                        <a:t>3. Organisation de rdvs digitaux avec les prospects ayant exprimé un intérêt : 1JH</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r-FR" sz="800" b="0" kern="1200" dirty="0">
                          <a:solidFill>
                            <a:schemeClr val="dk1"/>
                          </a:solidFill>
                        </a:rPr>
                        <a:t>Recommandations pour aborder les Rdvs</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r-FR" sz="800" b="0" kern="1200" dirty="0">
                          <a:solidFill>
                            <a:schemeClr val="dk1"/>
                          </a:solidFill>
                        </a:rPr>
                        <a:t>Gestion des aspects techniques et logistiques (création des liens Teams…)</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fr-FR" sz="800" b="0" kern="1200">
                          <a:solidFill>
                            <a:schemeClr val="dk1"/>
                          </a:solidFill>
                        </a:rPr>
                        <a:t>Débrief </a:t>
                      </a:r>
                      <a:r>
                        <a:rPr lang="fr-FR" sz="800" b="0" kern="1200" dirty="0">
                          <a:solidFill>
                            <a:schemeClr val="dk1"/>
                          </a:solidFill>
                        </a:rPr>
                        <a:t>général à l’issue du programme de rendez-vous &amp; recommandations pour la suite</a:t>
                      </a:r>
                    </a:p>
                  </a:txBody>
                  <a:tcPr anchor="ctr">
                    <a:lnR w="12700" cap="flat" cmpd="sng" algn="ctr">
                      <a:solidFill>
                        <a:schemeClr val="bg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tx2">
                        <a:alpha val="2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fr-FR" sz="800" b="1" i="0" u="none" strike="noStrike" kern="1200" cap="none" spc="0" normalizeH="0" baseline="0" dirty="0">
                          <a:ln>
                            <a:noFill/>
                          </a:ln>
                          <a:solidFill>
                            <a:srgbClr val="203279"/>
                          </a:solidFill>
                          <a:effectLst/>
                          <a:uLnTx/>
                          <a:uFillTx/>
                          <a:latin typeface="+mn-lt"/>
                          <a:ea typeface="+mn-ea"/>
                          <a:cs typeface="+mn-cs"/>
                        </a:rPr>
                        <a:t>1 </a:t>
                      </a:r>
                      <a:r>
                        <a:rPr kumimoji="0" lang="fr-FR" sz="800" b="1" i="0" u="none" strike="noStrike" kern="1200" cap="none" spc="0" normalizeH="0" baseline="0" dirty="0" err="1">
                          <a:ln>
                            <a:noFill/>
                          </a:ln>
                          <a:solidFill>
                            <a:srgbClr val="203279"/>
                          </a:solidFill>
                          <a:effectLst/>
                          <a:uLnTx/>
                          <a:uFillTx/>
                          <a:latin typeface="+mn-lt"/>
                          <a:ea typeface="+mn-ea"/>
                          <a:cs typeface="+mn-cs"/>
                        </a:rPr>
                        <a:t>jh</a:t>
                      </a:r>
                      <a:endParaRPr kumimoji="0" lang="fr-FR" sz="800" b="1" i="0" u="none" strike="noStrike" kern="1200" cap="none" spc="0" normalizeH="0" baseline="0" dirty="0">
                        <a:ln>
                          <a:noFill/>
                        </a:ln>
                        <a:solidFill>
                          <a:srgbClr val="203279"/>
                        </a:solidFill>
                        <a:effectLst/>
                        <a:uLnTx/>
                        <a:uFillTx/>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tx2">
                        <a:alpha val="2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fr-FR" sz="800" b="1" i="0" u="none" strike="noStrike" kern="1200" cap="none" spc="0" normalizeH="0" baseline="0" dirty="0">
                        <a:ln>
                          <a:noFill/>
                        </a:ln>
                        <a:solidFill>
                          <a:srgbClr val="203279"/>
                        </a:solidFill>
                        <a:effectLst/>
                        <a:uLnTx/>
                        <a:uFillTx/>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tx2">
                        <a:alpha val="20000"/>
                      </a:schemeClr>
                    </a:solidFill>
                  </a:tcPr>
                </a:tc>
                <a:extLst>
                  <a:ext uri="{0D108BD9-81ED-4DB2-BD59-A6C34878D82A}">
                    <a16:rowId xmlns:a16="http://schemas.microsoft.com/office/drawing/2014/main" val="3524385167"/>
                  </a:ext>
                </a:extLst>
              </a:tr>
              <a:tr h="390425">
                <a:tc>
                  <a:txBody>
                    <a:bodyPr/>
                    <a:lstStyle/>
                    <a:p>
                      <a:pPr algn="ctr"/>
                      <a:r>
                        <a:rPr kumimoji="0" lang="fr-FR" sz="800" b="1" i="0" u="none" strike="noStrike" kern="1200" cap="none" spc="0" normalizeH="0" baseline="0" noProof="0" dirty="0">
                          <a:ln>
                            <a:noFill/>
                          </a:ln>
                          <a:solidFill>
                            <a:srgbClr val="203279"/>
                          </a:solidFill>
                          <a:effectLst/>
                          <a:uLnTx/>
                          <a:uFillTx/>
                          <a:latin typeface="+mn-lt"/>
                          <a:ea typeface="+mn-ea"/>
                          <a:cs typeface="+mn-cs"/>
                        </a:rPr>
                        <a:t>Wrap Up</a:t>
                      </a:r>
                      <a:endParaRPr lang="fr-FR" sz="1000" b="1" dirty="0"/>
                    </a:p>
                  </a:txBody>
                  <a:tcPr anchor="ctr">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buFont typeface="Arial" panose="020B0604020202020204" pitchFamily="34" charset="0"/>
                        <a:buNone/>
                      </a:pPr>
                      <a:r>
                        <a:rPr lang="fr-FR" sz="800" b="1" dirty="0"/>
                        <a:t>Atelier collectif et bilan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fr-FR" sz="800" b="1" i="0" u="none" strike="noStrike" kern="1200" cap="none" spc="0" normalizeH="0" baseline="0" noProof="0" dirty="0">
                          <a:ln>
                            <a:noFill/>
                          </a:ln>
                          <a:solidFill>
                            <a:srgbClr val="203279"/>
                          </a:solidFill>
                          <a:effectLst/>
                          <a:uLnTx/>
                          <a:uFillTx/>
                          <a:latin typeface="+mn-lt"/>
                          <a:ea typeface="+mn-ea"/>
                          <a:cs typeface="+mn-cs"/>
                        </a:rPr>
                        <a:t>Forfait 400€</a:t>
                      </a:r>
                    </a:p>
                  </a:txBody>
                  <a:tcPr anchor="ctr">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kumimoji="0" lang="fr-FR" sz="800" b="1" i="0" u="none" strike="noStrike" kern="1200" cap="none" spc="0" normalizeH="0" baseline="0" noProof="0" dirty="0">
                          <a:ln>
                            <a:noFill/>
                          </a:ln>
                          <a:solidFill>
                            <a:srgbClr val="203279"/>
                          </a:solidFill>
                          <a:effectLst/>
                          <a:uLnTx/>
                          <a:uFillTx/>
                          <a:latin typeface="+mn-lt"/>
                          <a:ea typeface="+mn-ea"/>
                          <a:cs typeface="+mn-cs"/>
                        </a:rPr>
                        <a:t>CCI Paris Ile-de-France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98241504"/>
                  </a:ext>
                </a:extLst>
              </a:tr>
              <a:tr h="390425">
                <a:tc gridSpan="2">
                  <a:txBody>
                    <a:bodyPr/>
                    <a:lstStyle/>
                    <a:p>
                      <a:pPr marL="0" marR="0" lvl="0" indent="0" algn="r" defTabSz="609585"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kern="1200" dirty="0">
                          <a:solidFill>
                            <a:schemeClr val="dk1"/>
                          </a:solidFill>
                        </a:rPr>
                        <a:t>Total </a:t>
                      </a:r>
                      <a:r>
                        <a:rPr lang="fr-FR" sz="1000" b="1" kern="1200" dirty="0">
                          <a:solidFill>
                            <a:schemeClr val="dk1"/>
                          </a:solidFill>
                        </a:rPr>
                        <a:t>GLOBAL (sur la base de 10 entreprises retenues et de 4 à 6 rdvs obtenus en moyenne par entreprise)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r" defTabSz="609585"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kern="1200">
                          <a:solidFill>
                            <a:schemeClr val="dk1"/>
                          </a:solidFill>
                        </a:rPr>
                        <a:t>Total </a:t>
                      </a:r>
                      <a:r>
                        <a:rPr lang="fr-FR" sz="1000" b="1" kern="1200">
                          <a:solidFill>
                            <a:schemeClr val="dk1"/>
                          </a:solidFill>
                        </a:rPr>
                        <a:t>GLOBAL (sur la base de 12 entreprises retenues et de 4 rdv obtenus en moyenne par entreprise)</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lvl="0" indent="0" algn="ctr">
                        <a:buFont typeface="Arial" panose="020B0604020202020204" pitchFamily="34" charset="0"/>
                        <a:buNone/>
                      </a:pPr>
                      <a:r>
                        <a:rPr lang="en-US" sz="1000" b="1" i="1" kern="1200" dirty="0">
                          <a:solidFill>
                            <a:schemeClr val="dk1"/>
                          </a:solidFill>
                          <a:latin typeface="+mn-lt"/>
                          <a:ea typeface="+mn-ea"/>
                          <a:cs typeface="+mn-cs"/>
                        </a:rPr>
                        <a:t>4 250€ * 10 = 42 500€</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lvl="0" indent="0" algn="ctr">
                        <a:buFont typeface="Arial" panose="020B0604020202020204" pitchFamily="34" charset="0"/>
                        <a:buNone/>
                      </a:pPr>
                      <a:endParaRPr lang="en-US" sz="1000" b="1" i="1" kern="1200" dirty="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64390801"/>
                  </a:ext>
                </a:extLst>
              </a:tr>
              <a:tr h="390425">
                <a:tc gridSpan="2">
                  <a:txBody>
                    <a:bodyPr/>
                    <a:lstStyle/>
                    <a:p>
                      <a:pPr marL="0" indent="0" algn="r" rtl="0" eaLnBrk="1" latinLnBrk="0" hangingPunct="1">
                        <a:buFont typeface="Arial" panose="020B0604020202020204" pitchFamily="34" charset="0"/>
                        <a:buNone/>
                      </a:pPr>
                      <a:r>
                        <a:rPr lang="fr-FR" sz="1000" b="1" kern="1200" dirty="0">
                          <a:solidFill>
                            <a:schemeClr val="dk1"/>
                          </a:solidFill>
                        </a:rPr>
                        <a:t>Total prise en charge par la région  </a:t>
                      </a:r>
                      <a:r>
                        <a:rPr lang="fr-FR" sz="1000" b="1" kern="1200" dirty="0">
                          <a:solidFill>
                            <a:schemeClr val="dk1"/>
                          </a:solidFill>
                          <a:latin typeface="+mn-lt"/>
                          <a:ea typeface="+mn-ea"/>
                          <a:cs typeface="+mn-cs"/>
                        </a:rPr>
                        <a:t>50%</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indent="0" algn="r" defTabSz="609585" rtl="0" eaLnBrk="1" latinLnBrk="0" hangingPunct="1">
                        <a:buFont typeface="Arial" panose="020B0604020202020204" pitchFamily="34" charset="0"/>
                        <a:buNone/>
                      </a:pPr>
                      <a:r>
                        <a:rPr lang="fr-FR" sz="1000" b="1" kern="1200">
                          <a:solidFill>
                            <a:schemeClr val="dk1"/>
                          </a:solidFill>
                        </a:rPr>
                        <a:t>Total prise en charge par  Bpifrance </a:t>
                      </a:r>
                      <a:r>
                        <a:rPr lang="fr-FR" sz="1000" b="1" kern="1200">
                          <a:solidFill>
                            <a:srgbClr val="FF0000"/>
                          </a:solidFill>
                        </a:rPr>
                        <a:t>XX</a:t>
                      </a:r>
                      <a:r>
                        <a:rPr lang="fr-FR" sz="1000" b="1" kern="1200">
                          <a:solidFill>
                            <a:schemeClr val="dk1"/>
                          </a:solidFill>
                        </a:rPr>
                        <a:t>%</a:t>
                      </a:r>
                      <a:endParaRPr lang="fr-FR" sz="1000" b="1" kern="1200">
                        <a:solidFill>
                          <a:schemeClr val="dk1"/>
                        </a:solidFill>
                        <a:latin typeface="+mn-lt"/>
                        <a:ea typeface="+mn-ea"/>
                        <a:cs typeface="+mn-cs"/>
                      </a:endParaRPr>
                    </a:p>
                  </a:txBody>
                  <a:tcPr anchor="ctr"/>
                </a:tc>
                <a:tc>
                  <a:txBody>
                    <a:bodyPr/>
                    <a:lstStyle/>
                    <a:p>
                      <a:pPr marL="0" lvl="0" indent="0" algn="ctr" defTabSz="609585" rtl="0" eaLnBrk="1" latinLnBrk="0" hangingPunct="1">
                        <a:buFont typeface="Arial" panose="020B0604020202020204" pitchFamily="34" charset="0"/>
                        <a:buNone/>
                      </a:pPr>
                      <a:r>
                        <a:rPr lang="en-US" sz="1000" b="1" kern="1200" dirty="0">
                          <a:solidFill>
                            <a:schemeClr val="dk1"/>
                          </a:solidFill>
                          <a:latin typeface="+mn-lt"/>
                          <a:ea typeface="+mn-ea"/>
                          <a:cs typeface="+mn-cs"/>
                        </a:rPr>
                        <a:t>21 250€ HT</a:t>
                      </a:r>
                    </a:p>
                    <a:p>
                      <a:pPr marL="0" lvl="0" indent="0" algn="ctr" defTabSz="609585" rtl="0" eaLnBrk="1" latinLnBrk="0" hangingPunct="1">
                        <a:buFont typeface="Arial" panose="020B0604020202020204" pitchFamily="34" charset="0"/>
                        <a:buNone/>
                      </a:pPr>
                      <a:r>
                        <a:rPr lang="en-US" sz="1000" b="1" kern="1200" dirty="0">
                          <a:solidFill>
                            <a:schemeClr val="dk1"/>
                          </a:solidFill>
                          <a:latin typeface="+mn-lt"/>
                          <a:ea typeface="+mn-ea"/>
                          <a:cs typeface="+mn-cs"/>
                        </a:rPr>
                        <a:t>(</a:t>
                      </a:r>
                      <a:r>
                        <a:rPr lang="en-US" sz="1000" b="1" kern="1200" dirty="0" err="1">
                          <a:solidFill>
                            <a:schemeClr val="dk1"/>
                          </a:solidFill>
                          <a:latin typeface="+mn-lt"/>
                          <a:ea typeface="+mn-ea"/>
                          <a:cs typeface="+mn-cs"/>
                        </a:rPr>
                        <a:t>soit</a:t>
                      </a:r>
                      <a:r>
                        <a:rPr lang="en-US" sz="1000" b="1" kern="1200" dirty="0">
                          <a:solidFill>
                            <a:schemeClr val="dk1"/>
                          </a:solidFill>
                          <a:latin typeface="+mn-lt"/>
                          <a:ea typeface="+mn-ea"/>
                          <a:cs typeface="+mn-cs"/>
                        </a:rPr>
                        <a:t> 2 125 EUR / enterprise </a:t>
                      </a:r>
                      <a:r>
                        <a:rPr lang="en-US" sz="1000" b="1" kern="1200" dirty="0" err="1">
                          <a:solidFill>
                            <a:schemeClr val="dk1"/>
                          </a:solidFill>
                          <a:latin typeface="+mn-lt"/>
                          <a:ea typeface="+mn-ea"/>
                          <a:cs typeface="+mn-cs"/>
                        </a:rPr>
                        <a:t>participante</a:t>
                      </a:r>
                      <a:r>
                        <a:rPr lang="en-US" sz="1000" b="1" kern="1200" dirty="0">
                          <a:solidFill>
                            <a:schemeClr val="dk1"/>
                          </a:solidFill>
                          <a:latin typeface="+mn-lt"/>
                          <a:ea typeface="+mn-ea"/>
                          <a:cs typeface="+mn-cs"/>
                        </a:rPr>
                        <a:t>)</a:t>
                      </a:r>
                      <a:endParaRPr lang="fr-FR" sz="1000" b="1" kern="1200" dirty="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lvl="0" indent="0" algn="ctr">
                        <a:buFont typeface="Arial" panose="020B0604020202020204" pitchFamily="34" charset="0"/>
                        <a:buNone/>
                      </a:pPr>
                      <a:endParaRPr lang="fr-FR" sz="1000" b="1" i="1" kern="1200" dirty="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34782690"/>
                  </a:ext>
                </a:extLst>
              </a:tr>
              <a:tr h="247521">
                <a:tc gridSpan="2">
                  <a:txBody>
                    <a:bodyPr/>
                    <a:lstStyle/>
                    <a:p>
                      <a:pPr marL="0" indent="0" algn="r" defTabSz="609585" rtl="0" eaLnBrk="1" latinLnBrk="0" hangingPunct="1">
                        <a:buFont typeface="Arial" panose="020B0604020202020204" pitchFamily="34" charset="0"/>
                        <a:buNone/>
                      </a:pPr>
                      <a:r>
                        <a:rPr lang="fr-FR" sz="1000" b="1" kern="1200" dirty="0">
                          <a:solidFill>
                            <a:schemeClr val="dk1"/>
                          </a:solidFill>
                        </a:rPr>
                        <a:t>Reste à charge par entreprise </a:t>
                      </a:r>
                      <a:endParaRPr lang="fr-FR" sz="1000" b="1" kern="1200" dirty="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indent="0" algn="r" defTabSz="609585" rtl="0" eaLnBrk="1" latinLnBrk="0" hangingPunct="1">
                        <a:buFont typeface="Arial" panose="020B0604020202020204" pitchFamily="34" charset="0"/>
                        <a:buNone/>
                      </a:pPr>
                      <a:r>
                        <a:rPr lang="fr-FR" sz="1000" b="1" kern="1200">
                          <a:solidFill>
                            <a:schemeClr val="dk1"/>
                          </a:solidFill>
                        </a:rPr>
                        <a:t>Reste à charge par entreprise (sans CRE)</a:t>
                      </a:r>
                      <a:endParaRPr lang="fr-FR" sz="1000" b="1" kern="1200">
                        <a:solidFill>
                          <a:schemeClr val="dk1"/>
                        </a:solidFill>
                        <a:latin typeface="+mn-lt"/>
                        <a:ea typeface="+mn-ea"/>
                        <a:cs typeface="+mn-cs"/>
                      </a:endParaRPr>
                    </a:p>
                  </a:txBody>
                  <a:tcPr anchor="ctr"/>
                </a:tc>
                <a:tc>
                  <a:txBody>
                    <a:bodyPr/>
                    <a:lstStyle/>
                    <a:p>
                      <a:pPr marL="0" indent="0" algn="ctr" defTabSz="609585" rtl="0" eaLnBrk="1" latinLnBrk="0" hangingPunct="1">
                        <a:buFont typeface="Arial" panose="020B0604020202020204" pitchFamily="34" charset="0"/>
                        <a:buNone/>
                      </a:pPr>
                      <a:r>
                        <a:rPr lang="en-US" sz="1000" b="1" kern="1200" dirty="0">
                          <a:solidFill>
                            <a:schemeClr val="dk1"/>
                          </a:solidFill>
                          <a:latin typeface="+mn-lt"/>
                          <a:ea typeface="+mn-ea"/>
                          <a:cs typeface="+mn-cs"/>
                        </a:rPr>
                        <a:t>2 125 € HT</a:t>
                      </a:r>
                      <a:endParaRPr lang="fr-FR" sz="1000" b="1" kern="1200" dirty="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indent="0" algn="ctr" defTabSz="609585" rtl="0" eaLnBrk="1" latinLnBrk="0" hangingPunct="1">
                        <a:buFont typeface="Arial" panose="020B0604020202020204" pitchFamily="34" charset="0"/>
                        <a:buNone/>
                      </a:pPr>
                      <a:endParaRPr lang="fr-FR" sz="1000" b="1" kern="1200" dirty="0">
                        <a:solidFill>
                          <a:schemeClr val="dk1"/>
                        </a:solidFill>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8545247"/>
                  </a:ext>
                </a:extLst>
              </a:tr>
            </a:tbl>
          </a:graphicData>
        </a:graphic>
      </p:graphicFrame>
    </p:spTree>
    <p:extLst>
      <p:ext uri="{BB962C8B-B14F-4D97-AF65-F5344CB8AC3E}">
        <p14:creationId xmlns:p14="http://schemas.microsoft.com/office/powerpoint/2010/main" val="26563202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au 7">
            <a:extLst>
              <a:ext uri="{FF2B5EF4-FFF2-40B4-BE49-F238E27FC236}">
                <a16:creationId xmlns:a16="http://schemas.microsoft.com/office/drawing/2014/main" id="{0C383EAE-5662-481B-A477-46EC78CB4560}"/>
              </a:ext>
            </a:extLst>
          </p:cNvPr>
          <p:cNvGraphicFramePr>
            <a:graphicFrameLocks noGrp="1"/>
          </p:cNvGraphicFramePr>
          <p:nvPr>
            <p:extLst>
              <p:ext uri="{D42A27DB-BD31-4B8C-83A1-F6EECF244321}">
                <p14:modId xmlns:p14="http://schemas.microsoft.com/office/powerpoint/2010/main" val="3432508413"/>
              </p:ext>
            </p:extLst>
          </p:nvPr>
        </p:nvGraphicFramePr>
        <p:xfrm>
          <a:off x="443744" y="1007788"/>
          <a:ext cx="11147727" cy="5369961"/>
        </p:xfrm>
        <a:graphic>
          <a:graphicData uri="http://schemas.openxmlformats.org/drawingml/2006/table">
            <a:tbl>
              <a:tblPr firstRow="1" bandRow="1">
                <a:tableStyleId>{5C22544A-7EE6-4342-B048-85BDC9FD1C3A}</a:tableStyleId>
              </a:tblPr>
              <a:tblGrid>
                <a:gridCol w="2665584">
                  <a:extLst>
                    <a:ext uri="{9D8B030D-6E8A-4147-A177-3AD203B41FA5}">
                      <a16:colId xmlns:a16="http://schemas.microsoft.com/office/drawing/2014/main" val="1474422902"/>
                    </a:ext>
                  </a:extLst>
                </a:gridCol>
                <a:gridCol w="3313797">
                  <a:extLst>
                    <a:ext uri="{9D8B030D-6E8A-4147-A177-3AD203B41FA5}">
                      <a16:colId xmlns:a16="http://schemas.microsoft.com/office/drawing/2014/main" val="1184188886"/>
                    </a:ext>
                  </a:extLst>
                </a:gridCol>
                <a:gridCol w="2615979">
                  <a:extLst>
                    <a:ext uri="{9D8B030D-6E8A-4147-A177-3AD203B41FA5}">
                      <a16:colId xmlns:a16="http://schemas.microsoft.com/office/drawing/2014/main" val="1697193723"/>
                    </a:ext>
                  </a:extLst>
                </a:gridCol>
                <a:gridCol w="2552367">
                  <a:extLst>
                    <a:ext uri="{9D8B030D-6E8A-4147-A177-3AD203B41FA5}">
                      <a16:colId xmlns:a16="http://schemas.microsoft.com/office/drawing/2014/main" val="1819655754"/>
                    </a:ext>
                  </a:extLst>
                </a:gridCol>
              </a:tblGrid>
              <a:tr h="325466">
                <a:tc>
                  <a:txBody>
                    <a:bodyPr/>
                    <a:lstStyle/>
                    <a:p>
                      <a:endParaRPr lang="fr-FR" dirty="0">
                        <a:latin typeface="Futura LT" panose="02000503000000000000" pitchFamily="2" charset="0"/>
                      </a:endParaRPr>
                    </a:p>
                  </a:txBody>
                  <a:tcPr/>
                </a:tc>
                <a:tc>
                  <a:txBody>
                    <a:bodyPr/>
                    <a:lstStyle/>
                    <a:p>
                      <a:endParaRPr lang="fr-FR" dirty="0">
                        <a:latin typeface="Futura LT" panose="02000503000000000000" pitchFamily="2" charset="0"/>
                      </a:endParaRPr>
                    </a:p>
                  </a:txBody>
                  <a:tcPr/>
                </a:tc>
                <a:tc>
                  <a:txBody>
                    <a:bodyPr/>
                    <a:lstStyle/>
                    <a:p>
                      <a:endParaRPr lang="fr-FR">
                        <a:latin typeface="Futura LT" panose="02000503000000000000" pitchFamily="2" charset="0"/>
                      </a:endParaRPr>
                    </a:p>
                  </a:txBody>
                  <a:tcPr/>
                </a:tc>
                <a:tc>
                  <a:txBody>
                    <a:bodyPr/>
                    <a:lstStyle/>
                    <a:p>
                      <a:endParaRPr lang="fr-FR">
                        <a:latin typeface="Futura LT" panose="02000503000000000000" pitchFamily="2" charset="0"/>
                      </a:endParaRPr>
                    </a:p>
                  </a:txBody>
                  <a:tcPr/>
                </a:tc>
                <a:extLst>
                  <a:ext uri="{0D108BD9-81ED-4DB2-BD59-A6C34878D82A}">
                    <a16:rowId xmlns:a16="http://schemas.microsoft.com/office/drawing/2014/main" val="1647546049"/>
                  </a:ext>
                </a:extLst>
              </a:tr>
              <a:tr h="326091">
                <a:tc>
                  <a:txBody>
                    <a:bodyPr/>
                    <a:lstStyle/>
                    <a:p>
                      <a:pPr marL="0" algn="ctr" defTabSz="914400" rtl="0" eaLnBrk="1" latinLnBrk="0" hangingPunct="1"/>
                      <a:r>
                        <a:rPr lang="fr-FR" sz="1200" b="1" kern="1200" dirty="0">
                          <a:solidFill>
                            <a:schemeClr val="dk1"/>
                          </a:solidFill>
                          <a:latin typeface="Futura LT" panose="02000503000000000000" pitchFamily="2" charset="0"/>
                          <a:ea typeface="+mn-ea"/>
                          <a:cs typeface="+mn-cs"/>
                        </a:rPr>
                        <a:t>Lundi 24 avril 2023</a:t>
                      </a:r>
                    </a:p>
                  </a:txBody>
                  <a:tcPr/>
                </a:tc>
                <a:tc>
                  <a:txBody>
                    <a:bodyPr/>
                    <a:lstStyle/>
                    <a:p>
                      <a:pPr algn="ctr"/>
                      <a:r>
                        <a:rPr lang="fr-FR" sz="1200" b="1" dirty="0">
                          <a:latin typeface="Futura LT" panose="02000503000000000000" pitchFamily="2" charset="0"/>
                        </a:rPr>
                        <a:t>Mardi 25 avril 2023</a:t>
                      </a:r>
                    </a:p>
                  </a:txBody>
                  <a:tcPr/>
                </a:tc>
                <a:tc>
                  <a:txBody>
                    <a:bodyPr/>
                    <a:lstStyle/>
                    <a:p>
                      <a:pPr algn="ctr"/>
                      <a:r>
                        <a:rPr lang="fr-FR" sz="1200" b="1" dirty="0">
                          <a:latin typeface="Futura LT" panose="02000503000000000000" pitchFamily="2" charset="0"/>
                        </a:rPr>
                        <a:t>Mercredi 26 avril 2023</a:t>
                      </a:r>
                    </a:p>
                  </a:txBody>
                  <a:tcPr/>
                </a:tc>
                <a:tc>
                  <a:txBody>
                    <a:bodyPr/>
                    <a:lstStyle/>
                    <a:p>
                      <a:pPr algn="ctr"/>
                      <a:r>
                        <a:rPr lang="fr-FR" sz="1200" b="1" dirty="0">
                          <a:latin typeface="Futura LT" panose="02000503000000000000" pitchFamily="2" charset="0"/>
                        </a:rPr>
                        <a:t>Jeudi 27 avril 2023</a:t>
                      </a:r>
                    </a:p>
                  </a:txBody>
                  <a:tcPr/>
                </a:tc>
                <a:extLst>
                  <a:ext uri="{0D108BD9-81ED-4DB2-BD59-A6C34878D82A}">
                    <a16:rowId xmlns:a16="http://schemas.microsoft.com/office/drawing/2014/main" val="2340187159"/>
                  </a:ext>
                </a:extLst>
              </a:tr>
              <a:tr h="4678110">
                <a:tc>
                  <a:txBody>
                    <a:bodyPr/>
                    <a:lstStyle/>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r>
                        <a:rPr lang="fr-FR" sz="1100" b="1" i="1" kern="1200" dirty="0">
                          <a:solidFill>
                            <a:schemeClr val="dk1"/>
                          </a:solidFill>
                          <a:effectLst/>
                          <a:latin typeface="Futura LT" panose="02000503000000000000" pitchFamily="2" charset="0"/>
                          <a:ea typeface="+mn-ea"/>
                          <a:cs typeface="+mn-cs"/>
                        </a:rPr>
                        <a:t>Vol arrivée en soirée</a:t>
                      </a:r>
                    </a:p>
                    <a:p>
                      <a:endParaRPr lang="fr-FR" sz="1100" kern="1200" dirty="0">
                        <a:solidFill>
                          <a:schemeClr val="dk1"/>
                        </a:solidFill>
                        <a:effectLst/>
                        <a:latin typeface="Futura LT" panose="02000503000000000000" pitchFamily="2" charset="0"/>
                        <a:ea typeface="+mn-ea"/>
                        <a:cs typeface="+mn-cs"/>
                      </a:endParaRPr>
                    </a:p>
                  </a:txBody>
                  <a:tcPr>
                    <a:solidFill>
                      <a:schemeClr val="bg2"/>
                    </a:solidFill>
                  </a:tcPr>
                </a:tc>
                <a:tc>
                  <a:txBody>
                    <a:bodyPr/>
                    <a:lstStyle/>
                    <a:p>
                      <a:endParaRPr lang="fr-FR" sz="1100" dirty="0">
                        <a:latin typeface="Futura LT" panose="02000503000000000000" pitchFamily="2" charset="0"/>
                      </a:endParaRPr>
                    </a:p>
                    <a:p>
                      <a:r>
                        <a:rPr lang="fr-FR" sz="1200" b="1" kern="1200" dirty="0">
                          <a:solidFill>
                            <a:schemeClr val="dk1"/>
                          </a:solidFill>
                          <a:effectLst/>
                          <a:latin typeface="Futura LT" panose="02000503000000000000" pitchFamily="2" charset="0"/>
                          <a:ea typeface="+mn-ea"/>
                          <a:cs typeface="+mn-cs"/>
                        </a:rPr>
                        <a:t>Petit-déjeuner Kick-Off</a:t>
                      </a:r>
                      <a:r>
                        <a:rPr lang="fr-FR" sz="1200" kern="1200" dirty="0">
                          <a:solidFill>
                            <a:schemeClr val="dk1"/>
                          </a:solidFill>
                          <a:effectLst/>
                          <a:latin typeface="Futura LT" panose="02000503000000000000" pitchFamily="2" charset="0"/>
                          <a:ea typeface="+mn-ea"/>
                          <a:cs typeface="+mn-cs"/>
                        </a:rPr>
                        <a:t> :</a:t>
                      </a:r>
                    </a:p>
                    <a:p>
                      <a:pPr marL="171450" indent="-171450">
                        <a:buFontTx/>
                        <a:buChar char="-"/>
                      </a:pPr>
                      <a:r>
                        <a:rPr lang="fr-FR" sz="1200" kern="1200" dirty="0">
                          <a:solidFill>
                            <a:schemeClr val="dk1"/>
                          </a:solidFill>
                          <a:effectLst/>
                          <a:latin typeface="Futura LT" panose="02000503000000000000" pitchFamily="2" charset="0"/>
                          <a:ea typeface="+mn-ea"/>
                          <a:cs typeface="+mn-cs"/>
                        </a:rPr>
                        <a:t>présentation de la mission</a:t>
                      </a:r>
                    </a:p>
                    <a:p>
                      <a:pPr marL="171450" indent="-171450">
                        <a:buFontTx/>
                        <a:buChar char="-"/>
                      </a:pPr>
                      <a:r>
                        <a:rPr lang="fr-FR" sz="1200" kern="1200" dirty="0">
                          <a:solidFill>
                            <a:schemeClr val="dk1"/>
                          </a:solidFill>
                          <a:effectLst/>
                          <a:latin typeface="Futura LT" panose="02000503000000000000" pitchFamily="2" charset="0"/>
                          <a:ea typeface="+mn-ea"/>
                          <a:cs typeface="+mn-cs"/>
                        </a:rPr>
                        <a:t>Partage d’expérience par des témoins locaux</a:t>
                      </a:r>
                    </a:p>
                    <a:p>
                      <a:pPr marL="171450" indent="-171450">
                        <a:buFontTx/>
                        <a:buChar char="-"/>
                      </a:pPr>
                      <a:r>
                        <a:rPr lang="fr-FR" sz="1200" kern="1200" dirty="0">
                          <a:solidFill>
                            <a:schemeClr val="dk1"/>
                          </a:solidFill>
                          <a:effectLst/>
                          <a:latin typeface="Futura LT" panose="02000503000000000000" pitchFamily="2" charset="0"/>
                          <a:ea typeface="+mn-ea"/>
                          <a:cs typeface="+mn-cs"/>
                        </a:rPr>
                        <a:t>Briefing sur le programme et les rendez-vous</a:t>
                      </a:r>
                    </a:p>
                    <a:p>
                      <a:pPr marL="171450" indent="-171450">
                        <a:buFontTx/>
                        <a:buChar char="-"/>
                      </a:pPr>
                      <a:endParaRPr lang="fr-FR" sz="1200" kern="1200" dirty="0">
                        <a:solidFill>
                          <a:schemeClr val="dk1"/>
                        </a:solidFill>
                        <a:effectLst/>
                        <a:latin typeface="Futura LT" panose="02000503000000000000" pitchFamily="2" charset="0"/>
                        <a:ea typeface="+mn-ea"/>
                        <a:cs typeface="+mn-cs"/>
                      </a:endParaRPr>
                    </a:p>
                    <a:p>
                      <a:pPr marL="171450" indent="-171450">
                        <a:buFontTx/>
                        <a:buChar char="-"/>
                      </a:pPr>
                      <a:endParaRPr lang="fr-FR" sz="1200" kern="1200" dirty="0">
                        <a:solidFill>
                          <a:schemeClr val="dk1"/>
                        </a:solidFill>
                        <a:effectLst/>
                        <a:latin typeface="Futura LT" panose="02000503000000000000" pitchFamily="2" charset="0"/>
                        <a:ea typeface="+mn-ea"/>
                        <a:cs typeface="+mn-cs"/>
                      </a:endParaRPr>
                    </a:p>
                    <a:p>
                      <a:pPr marL="171450" indent="-171450">
                        <a:buFontTx/>
                        <a:buChar char="-"/>
                      </a:pPr>
                      <a:endParaRPr lang="fr-FR" sz="1200" kern="1200" dirty="0">
                        <a:solidFill>
                          <a:schemeClr val="dk1"/>
                        </a:solidFill>
                        <a:effectLst/>
                        <a:latin typeface="Futura LT" panose="02000503000000000000" pitchFamily="2" charset="0"/>
                        <a:ea typeface="+mn-ea"/>
                        <a:cs typeface="+mn-cs"/>
                      </a:endParaRPr>
                    </a:p>
                    <a:p>
                      <a:pPr marL="171450" indent="-171450">
                        <a:buFontTx/>
                        <a:buChar char="-"/>
                      </a:pPr>
                      <a:endParaRPr lang="fr-FR" sz="1200" kern="1200" dirty="0">
                        <a:solidFill>
                          <a:schemeClr val="dk1"/>
                        </a:solidFill>
                        <a:effectLst/>
                        <a:latin typeface="Futura LT" panose="02000503000000000000" pitchFamily="2" charset="0"/>
                        <a:ea typeface="+mn-ea"/>
                        <a:cs typeface="+mn-cs"/>
                      </a:endParaRPr>
                    </a:p>
                    <a:p>
                      <a:pPr marL="0" indent="0">
                        <a:buFontTx/>
                        <a:buNone/>
                      </a:pPr>
                      <a:endParaRPr lang="fr-FR" sz="1200" kern="1200" dirty="0">
                        <a:solidFill>
                          <a:schemeClr val="dk1"/>
                        </a:solidFill>
                        <a:effectLst/>
                        <a:latin typeface="Futura LT" panose="02000503000000000000" pitchFamily="2" charset="0"/>
                        <a:ea typeface="+mn-ea"/>
                        <a:cs typeface="+mn-cs"/>
                      </a:endParaRPr>
                    </a:p>
                    <a:p>
                      <a:pPr marL="0" indent="0" algn="ctr">
                        <a:buFontTx/>
                        <a:buNone/>
                      </a:pPr>
                      <a:r>
                        <a:rPr lang="fr-FR" sz="1200" b="1" kern="1200" dirty="0">
                          <a:solidFill>
                            <a:schemeClr val="dk1"/>
                          </a:solidFill>
                          <a:effectLst/>
                          <a:latin typeface="Futura LT" panose="02000503000000000000" pitchFamily="2" charset="0"/>
                          <a:ea typeface="+mn-ea"/>
                          <a:cs typeface="+mn-cs"/>
                        </a:rPr>
                        <a:t>JOURNEE CONSACREE AU FORUM DE RUFISQUE</a:t>
                      </a:r>
                    </a:p>
                  </a:txBody>
                  <a:tcPr>
                    <a:solidFill>
                      <a:schemeClr val="bg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effectLst/>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effectLst/>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effectLst/>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effectLst/>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effectLst/>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effectLst/>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effectLst/>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effectLst/>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effectLst/>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effectLst/>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b="1" kern="1200" dirty="0">
                        <a:solidFill>
                          <a:schemeClr val="dk1"/>
                        </a:solidFill>
                        <a:effectLst/>
                        <a:latin typeface="Futura LT" panose="02000503000000000000" pitchFamily="2"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100" b="1" kern="1200" dirty="0">
                          <a:solidFill>
                            <a:schemeClr val="dk1"/>
                          </a:solidFill>
                          <a:effectLst/>
                          <a:latin typeface="Futura LT" panose="02000503000000000000" pitchFamily="2" charset="0"/>
                          <a:ea typeface="+mn-ea"/>
                          <a:cs typeface="+mn-cs"/>
                        </a:rPr>
                        <a:t>RENDEZ-VOUS B2B INDIVIDUELS</a:t>
                      </a:r>
                    </a:p>
                    <a:p>
                      <a:endParaRPr lang="fr-FR" sz="1100" dirty="0">
                        <a:latin typeface="Futura LT" panose="02000503000000000000" pitchFamily="2" charset="0"/>
                      </a:endParaRPr>
                    </a:p>
                    <a:p>
                      <a:endParaRPr lang="fr-FR" sz="1100" dirty="0">
                        <a:latin typeface="Futura LT" panose="02000503000000000000" pitchFamily="2" charset="0"/>
                      </a:endParaRPr>
                    </a:p>
                  </a:txBody>
                  <a:tcPr>
                    <a:solidFill>
                      <a:schemeClr val="bg2"/>
                    </a:solidFill>
                  </a:tcPr>
                </a:tc>
                <a:tc>
                  <a:txBody>
                    <a:bodyPr/>
                    <a:lstStyle/>
                    <a:p>
                      <a:endParaRPr lang="fr-FR" sz="1100" dirty="0">
                        <a:latin typeface="Futura LT" panose="02000503000000000000" pitchFamily="2" charset="0"/>
                      </a:endParaRPr>
                    </a:p>
                    <a:p>
                      <a:endParaRPr lang="fr-FR" sz="1100" dirty="0">
                        <a:latin typeface="Futura LT" panose="02000503000000000000"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100" b="1" kern="1200" dirty="0">
                          <a:solidFill>
                            <a:schemeClr val="dk1"/>
                          </a:solidFill>
                          <a:effectLst/>
                          <a:latin typeface="Futura LT" panose="02000503000000000000" pitchFamily="2" charset="0"/>
                          <a:ea typeface="+mn-ea"/>
                          <a:cs typeface="+mn-cs"/>
                        </a:rPr>
                        <a:t>RENDEZ-VOUS B2B INDIVIDUELS (SUITE ET FIN)</a:t>
                      </a:r>
                    </a:p>
                    <a:p>
                      <a:endParaRPr lang="fr-FR" sz="1100" dirty="0">
                        <a:latin typeface="Futura LT" panose="02000503000000000000" pitchFamily="2" charset="0"/>
                      </a:endParaRPr>
                    </a:p>
                    <a:p>
                      <a:endParaRPr lang="fr-FR" sz="1100" dirty="0">
                        <a:latin typeface="Futura LT" panose="02000503000000000000" pitchFamily="2" charset="0"/>
                      </a:endParaRPr>
                    </a:p>
                    <a:p>
                      <a:endParaRPr lang="fr-FR" sz="1100" dirty="0">
                        <a:latin typeface="Futura LT" panose="02000503000000000000" pitchFamily="2" charset="0"/>
                      </a:endParaRPr>
                    </a:p>
                    <a:p>
                      <a:endParaRPr lang="fr-FR" sz="1100" b="1" kern="1200" dirty="0">
                        <a:solidFill>
                          <a:schemeClr val="dk1"/>
                        </a:solidFill>
                        <a:latin typeface="Futura LT" panose="02000503000000000000" pitchFamily="2" charset="0"/>
                        <a:ea typeface="+mn-ea"/>
                        <a:cs typeface="+mn-cs"/>
                      </a:endParaRPr>
                    </a:p>
                    <a:p>
                      <a:endParaRPr lang="fr-FR" sz="1100" b="1" kern="1200" dirty="0">
                        <a:solidFill>
                          <a:schemeClr val="dk1"/>
                        </a:solidFill>
                        <a:latin typeface="Futura LT" panose="02000503000000000000" pitchFamily="2" charset="0"/>
                        <a:ea typeface="+mn-ea"/>
                        <a:cs typeface="+mn-cs"/>
                      </a:endParaRPr>
                    </a:p>
                    <a:p>
                      <a:endParaRPr lang="fr-FR" sz="1100" b="1" kern="1200" dirty="0">
                        <a:solidFill>
                          <a:schemeClr val="dk1"/>
                        </a:solidFill>
                        <a:latin typeface="Futura LT" panose="02000503000000000000" pitchFamily="2" charset="0"/>
                        <a:ea typeface="+mn-ea"/>
                        <a:cs typeface="+mn-cs"/>
                      </a:endParaRPr>
                    </a:p>
                    <a:p>
                      <a:endParaRPr lang="fr-FR" sz="1100" b="1" kern="1200" dirty="0">
                        <a:solidFill>
                          <a:schemeClr val="dk1"/>
                        </a:solidFill>
                        <a:latin typeface="Futura LT" panose="02000503000000000000" pitchFamily="2" charset="0"/>
                        <a:ea typeface="+mn-ea"/>
                        <a:cs typeface="+mn-cs"/>
                      </a:endParaRPr>
                    </a:p>
                    <a:p>
                      <a:endParaRPr lang="fr-FR" sz="1100" b="1" kern="1200" dirty="0">
                        <a:solidFill>
                          <a:schemeClr val="dk1"/>
                        </a:solidFill>
                        <a:latin typeface="Futura LT" panose="02000503000000000000" pitchFamily="2" charset="0"/>
                        <a:ea typeface="+mn-ea"/>
                        <a:cs typeface="+mn-cs"/>
                      </a:endParaRPr>
                    </a:p>
                    <a:p>
                      <a:endParaRPr lang="fr-FR" sz="1100" b="1" kern="1200" dirty="0">
                        <a:solidFill>
                          <a:schemeClr val="dk1"/>
                        </a:solidFill>
                        <a:latin typeface="Futura LT" panose="02000503000000000000" pitchFamily="2" charset="0"/>
                        <a:ea typeface="+mn-ea"/>
                        <a:cs typeface="+mn-cs"/>
                      </a:endParaRPr>
                    </a:p>
                    <a:p>
                      <a:endParaRPr lang="fr-FR" sz="1100" b="1" kern="1200" dirty="0">
                        <a:solidFill>
                          <a:schemeClr val="dk1"/>
                        </a:solidFill>
                        <a:latin typeface="Futura LT" panose="02000503000000000000" pitchFamily="2" charset="0"/>
                        <a:ea typeface="+mn-ea"/>
                        <a:cs typeface="+mn-cs"/>
                      </a:endParaRPr>
                    </a:p>
                    <a:p>
                      <a:pPr algn="ctr"/>
                      <a:r>
                        <a:rPr lang="fr-FR" sz="1100" b="1" kern="1200" dirty="0">
                          <a:solidFill>
                            <a:schemeClr val="dk1"/>
                          </a:solidFill>
                          <a:latin typeface="Futura LT" panose="02000503000000000000" pitchFamily="2" charset="0"/>
                          <a:ea typeface="+mn-ea"/>
                          <a:cs typeface="+mn-cs"/>
                        </a:rPr>
                        <a:t>Session de débriefing</a:t>
                      </a:r>
                      <a:endParaRPr lang="fr-FR" sz="1100" kern="1200" dirty="0">
                        <a:solidFill>
                          <a:schemeClr val="dk1"/>
                        </a:solidFill>
                        <a:latin typeface="Futura LT" panose="02000503000000000000"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100" dirty="0">
                        <a:latin typeface="Futura LT" panose="02000503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100" b="1" dirty="0">
                          <a:latin typeface="Futura LT" panose="02000503000000000000" pitchFamily="2" charset="0"/>
                        </a:rPr>
                        <a:t>Vol retour en soirée</a:t>
                      </a:r>
                    </a:p>
                    <a:p>
                      <a:endParaRPr lang="fr-FR" sz="1100" dirty="0">
                        <a:latin typeface="Futura LT" panose="02000503000000000000" pitchFamily="2" charset="0"/>
                      </a:endParaRPr>
                    </a:p>
                  </a:txBody>
                  <a:tcPr>
                    <a:solidFill>
                      <a:schemeClr val="bg2"/>
                    </a:solidFill>
                  </a:tcPr>
                </a:tc>
                <a:extLst>
                  <a:ext uri="{0D108BD9-81ED-4DB2-BD59-A6C34878D82A}">
                    <a16:rowId xmlns:a16="http://schemas.microsoft.com/office/drawing/2014/main" val="1337652472"/>
                  </a:ext>
                </a:extLst>
              </a:tr>
            </a:tbl>
          </a:graphicData>
        </a:graphic>
      </p:graphicFrame>
      <p:pic>
        <p:nvPicPr>
          <p:cNvPr id="6" name="Image 5">
            <a:extLst>
              <a:ext uri="{FF2B5EF4-FFF2-40B4-BE49-F238E27FC236}">
                <a16:creationId xmlns:a16="http://schemas.microsoft.com/office/drawing/2014/main" id="{051F2BFC-4DAC-4AA7-95FF-A7F85CFB82B6}"/>
              </a:ext>
            </a:extLst>
          </p:cNvPr>
          <p:cNvPicPr>
            <a:picLocks noChangeAspect="1"/>
          </p:cNvPicPr>
          <p:nvPr/>
        </p:nvPicPr>
        <p:blipFill>
          <a:blip r:embed="rId2"/>
          <a:stretch>
            <a:fillRect/>
          </a:stretch>
        </p:blipFill>
        <p:spPr>
          <a:xfrm rot="20899299">
            <a:off x="10360326" y="5174353"/>
            <a:ext cx="708646" cy="342706"/>
          </a:xfrm>
          <a:prstGeom prst="rect">
            <a:avLst/>
          </a:prstGeom>
        </p:spPr>
      </p:pic>
      <p:pic>
        <p:nvPicPr>
          <p:cNvPr id="2" name="Image 1">
            <a:extLst>
              <a:ext uri="{FF2B5EF4-FFF2-40B4-BE49-F238E27FC236}">
                <a16:creationId xmlns:a16="http://schemas.microsoft.com/office/drawing/2014/main" id="{61733357-93E4-6DC5-7441-5DB6BCFF5FFD}"/>
              </a:ext>
            </a:extLst>
          </p:cNvPr>
          <p:cNvPicPr>
            <a:picLocks noChangeAspect="1"/>
          </p:cNvPicPr>
          <p:nvPr/>
        </p:nvPicPr>
        <p:blipFill>
          <a:blip r:embed="rId2"/>
          <a:stretch>
            <a:fillRect/>
          </a:stretch>
        </p:blipFill>
        <p:spPr>
          <a:xfrm rot="2264664">
            <a:off x="1887528" y="5256166"/>
            <a:ext cx="708646" cy="342706"/>
          </a:xfrm>
          <a:prstGeom prst="rect">
            <a:avLst/>
          </a:prstGeom>
        </p:spPr>
      </p:pic>
      <p:sp>
        <p:nvSpPr>
          <p:cNvPr id="8" name="Titre 3">
            <a:extLst>
              <a:ext uri="{FF2B5EF4-FFF2-40B4-BE49-F238E27FC236}">
                <a16:creationId xmlns:a16="http://schemas.microsoft.com/office/drawing/2014/main" id="{DC63615D-214D-6AC1-0EB2-463C7746326F}"/>
              </a:ext>
            </a:extLst>
          </p:cNvPr>
          <p:cNvSpPr txBox="1">
            <a:spLocks/>
          </p:cNvSpPr>
          <p:nvPr/>
        </p:nvSpPr>
        <p:spPr>
          <a:xfrm>
            <a:off x="3669936" y="99251"/>
            <a:ext cx="10150475" cy="7620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fr-FR">
                <a:latin typeface="Futura LT" panose="02000503000000000000" pitchFamily="2" charset="0"/>
              </a:rPr>
              <a:t>Proposition de programme : mission</a:t>
            </a:r>
            <a:endParaRPr lang="fr-FR" dirty="0">
              <a:latin typeface="Futura LT" panose="02000503000000000000" pitchFamily="2" charset="0"/>
            </a:endParaRPr>
          </a:p>
        </p:txBody>
      </p:sp>
    </p:spTree>
    <p:extLst>
      <p:ext uri="{BB962C8B-B14F-4D97-AF65-F5344CB8AC3E}">
        <p14:creationId xmlns:p14="http://schemas.microsoft.com/office/powerpoint/2010/main" val="2503454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5C0D8FE0-B071-48C6-978E-BB4DB6A4A8B0}"/>
              </a:ext>
            </a:extLst>
          </p:cNvPr>
          <p:cNvSpPr>
            <a:spLocks noGrp="1"/>
          </p:cNvSpPr>
          <p:nvPr>
            <p:ph type="title"/>
          </p:nvPr>
        </p:nvSpPr>
        <p:spPr>
          <a:xfrm>
            <a:off x="1380392" y="316088"/>
            <a:ext cx="12272965" cy="762000"/>
          </a:xfrm>
        </p:spPr>
        <p:txBody>
          <a:bodyPr>
            <a:noAutofit/>
          </a:bodyPr>
          <a:lstStyle/>
          <a:p>
            <a:r>
              <a:rPr lang="fr-FR" sz="3200" dirty="0">
                <a:latin typeface="Futura LT" panose="02000503000000000000" pitchFamily="2" charset="0"/>
              </a:rPr>
              <a:t>Proposition de programme : ateliers collectif de préparation </a:t>
            </a:r>
            <a:br>
              <a:rPr lang="fr-FR" sz="3200" dirty="0">
                <a:latin typeface="Futura LT" panose="02000503000000000000" pitchFamily="2" charset="0"/>
              </a:rPr>
            </a:br>
            <a:r>
              <a:rPr lang="fr-FR" sz="3200" dirty="0">
                <a:latin typeface="Futura LT" panose="02000503000000000000" pitchFamily="2" charset="0"/>
              </a:rPr>
              <a:t>et suivi</a:t>
            </a:r>
          </a:p>
        </p:txBody>
      </p:sp>
      <p:graphicFrame>
        <p:nvGraphicFramePr>
          <p:cNvPr id="7" name="Tableau 7">
            <a:extLst>
              <a:ext uri="{FF2B5EF4-FFF2-40B4-BE49-F238E27FC236}">
                <a16:creationId xmlns:a16="http://schemas.microsoft.com/office/drawing/2014/main" id="{0C383EAE-5662-481B-A477-46EC78CB4560}"/>
              </a:ext>
            </a:extLst>
          </p:cNvPr>
          <p:cNvGraphicFramePr>
            <a:graphicFrameLocks noGrp="1"/>
          </p:cNvGraphicFramePr>
          <p:nvPr>
            <p:extLst>
              <p:ext uri="{D42A27DB-BD31-4B8C-83A1-F6EECF244321}">
                <p14:modId xmlns:p14="http://schemas.microsoft.com/office/powerpoint/2010/main" val="2941286728"/>
              </p:ext>
            </p:extLst>
          </p:nvPr>
        </p:nvGraphicFramePr>
        <p:xfrm>
          <a:off x="1598734" y="1162886"/>
          <a:ext cx="9117623" cy="5429568"/>
        </p:xfrm>
        <a:graphic>
          <a:graphicData uri="http://schemas.openxmlformats.org/drawingml/2006/table">
            <a:tbl>
              <a:tblPr firstRow="1" bandRow="1">
                <a:tableStyleId>{5C22544A-7EE6-4342-B048-85BDC9FD1C3A}</a:tableStyleId>
              </a:tblPr>
              <a:tblGrid>
                <a:gridCol w="4064600">
                  <a:extLst>
                    <a:ext uri="{9D8B030D-6E8A-4147-A177-3AD203B41FA5}">
                      <a16:colId xmlns:a16="http://schemas.microsoft.com/office/drawing/2014/main" val="1474422902"/>
                    </a:ext>
                  </a:extLst>
                </a:gridCol>
                <a:gridCol w="5053023">
                  <a:extLst>
                    <a:ext uri="{9D8B030D-6E8A-4147-A177-3AD203B41FA5}">
                      <a16:colId xmlns:a16="http://schemas.microsoft.com/office/drawing/2014/main" val="1184188886"/>
                    </a:ext>
                  </a:extLst>
                </a:gridCol>
              </a:tblGrid>
              <a:tr h="345907">
                <a:tc>
                  <a:txBody>
                    <a:bodyPr/>
                    <a:lstStyle/>
                    <a:p>
                      <a:endParaRPr lang="fr-FR" dirty="0">
                        <a:latin typeface="Futura LT" panose="02000503000000000000" pitchFamily="2" charset="0"/>
                      </a:endParaRPr>
                    </a:p>
                  </a:txBody>
                  <a:tcPr/>
                </a:tc>
                <a:tc>
                  <a:txBody>
                    <a:bodyPr/>
                    <a:lstStyle/>
                    <a:p>
                      <a:endParaRPr lang="fr-FR" dirty="0">
                        <a:latin typeface="Futura LT" panose="02000503000000000000" pitchFamily="2" charset="0"/>
                      </a:endParaRPr>
                    </a:p>
                  </a:txBody>
                  <a:tcPr/>
                </a:tc>
                <a:extLst>
                  <a:ext uri="{0D108BD9-81ED-4DB2-BD59-A6C34878D82A}">
                    <a16:rowId xmlns:a16="http://schemas.microsoft.com/office/drawing/2014/main" val="1647546049"/>
                  </a:ext>
                </a:extLst>
              </a:tr>
              <a:tr h="432383">
                <a:tc>
                  <a:txBody>
                    <a:bodyPr/>
                    <a:lstStyle/>
                    <a:p>
                      <a:pPr marL="0" algn="ctr" defTabSz="914400" rtl="0" eaLnBrk="1" latinLnBrk="0" hangingPunct="1"/>
                      <a:r>
                        <a:rPr lang="fr-FR" sz="1200" b="1" kern="1200" dirty="0">
                          <a:solidFill>
                            <a:schemeClr val="dk1"/>
                          </a:solidFill>
                          <a:latin typeface="Futura LT" panose="02000503000000000000" pitchFamily="2" charset="0"/>
                          <a:ea typeface="+mn-ea"/>
                          <a:cs typeface="+mn-cs"/>
                        </a:rPr>
                        <a:t>Date à définir / avril 2023 : </a:t>
                      </a:r>
                    </a:p>
                    <a:p>
                      <a:pPr marL="0" algn="ctr" defTabSz="914400" rtl="0" eaLnBrk="1" latinLnBrk="0" hangingPunct="1"/>
                      <a:r>
                        <a:rPr lang="fr-FR" sz="1200" b="1" kern="1200" dirty="0">
                          <a:solidFill>
                            <a:schemeClr val="dk1"/>
                          </a:solidFill>
                          <a:latin typeface="Futura LT" panose="02000503000000000000" pitchFamily="2" charset="0"/>
                          <a:ea typeface="+mn-ea"/>
                          <a:cs typeface="+mn-cs"/>
                        </a:rPr>
                        <a:t>Warm Up</a:t>
                      </a:r>
                    </a:p>
                  </a:txBody>
                  <a:tcPr/>
                </a:tc>
                <a:tc>
                  <a:txBody>
                    <a:bodyPr/>
                    <a:lstStyle/>
                    <a:p>
                      <a:pPr algn="ctr"/>
                      <a:r>
                        <a:rPr lang="fr-FR" sz="1200" b="1" dirty="0">
                          <a:latin typeface="Futura LT" panose="02000503000000000000" pitchFamily="2" charset="0"/>
                        </a:rPr>
                        <a:t>Date à définir / Mai 2023 : </a:t>
                      </a:r>
                    </a:p>
                    <a:p>
                      <a:pPr algn="ctr"/>
                      <a:r>
                        <a:rPr lang="fr-FR" sz="1200" b="1" dirty="0">
                          <a:latin typeface="Futura LT" panose="02000503000000000000" pitchFamily="2" charset="0"/>
                        </a:rPr>
                        <a:t>Wrap Up </a:t>
                      </a:r>
                    </a:p>
                  </a:txBody>
                  <a:tcPr/>
                </a:tc>
                <a:extLst>
                  <a:ext uri="{0D108BD9-81ED-4DB2-BD59-A6C34878D82A}">
                    <a16:rowId xmlns:a16="http://schemas.microsoft.com/office/drawing/2014/main" val="2340187159"/>
                  </a:ext>
                </a:extLst>
              </a:tr>
              <a:tr h="4424182">
                <a:tc>
                  <a:txBody>
                    <a:bodyPr/>
                    <a:lstStyle/>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r>
                        <a:rPr lang="fr-FR" sz="1200" b="1" kern="1200" dirty="0">
                          <a:solidFill>
                            <a:schemeClr val="dk1"/>
                          </a:solidFill>
                          <a:effectLst/>
                          <a:latin typeface="Futura LT" panose="02000503000000000000" pitchFamily="2" charset="0"/>
                          <a:ea typeface="+mn-ea"/>
                          <a:cs typeface="+mn-cs"/>
                        </a:rPr>
                        <a:t>Tour de table </a:t>
                      </a:r>
                      <a:r>
                        <a:rPr lang="fr-FR" sz="1200" kern="1200" dirty="0">
                          <a:solidFill>
                            <a:schemeClr val="dk1"/>
                          </a:solidFill>
                          <a:effectLst/>
                          <a:latin typeface="Futura LT" panose="02000503000000000000" pitchFamily="2" charset="0"/>
                          <a:ea typeface="+mn-ea"/>
                          <a:cs typeface="+mn-cs"/>
                        </a:rPr>
                        <a:t>/ présentation individuelle des entrepreneurs inscrits sous forme de Pitch</a:t>
                      </a:r>
                    </a:p>
                    <a:p>
                      <a:endParaRPr lang="fr-FR" sz="1200" kern="1200" dirty="0">
                        <a:solidFill>
                          <a:schemeClr val="dk1"/>
                        </a:solidFill>
                        <a:effectLst/>
                        <a:latin typeface="Futura LT" panose="02000503000000000000" pitchFamily="2" charset="0"/>
                        <a:ea typeface="+mn-ea"/>
                        <a:cs typeface="+mn-cs"/>
                      </a:endParaRPr>
                    </a:p>
                    <a:p>
                      <a:r>
                        <a:rPr lang="fr-FR" sz="1200" b="1" kern="1200" dirty="0">
                          <a:solidFill>
                            <a:schemeClr val="dk1"/>
                          </a:solidFill>
                          <a:effectLst/>
                          <a:latin typeface="Futura LT" panose="02000503000000000000" pitchFamily="2" charset="0"/>
                          <a:ea typeface="+mn-ea"/>
                          <a:cs typeface="+mn-cs"/>
                        </a:rPr>
                        <a:t>Réussir au Sénégal</a:t>
                      </a:r>
                      <a:r>
                        <a:rPr lang="fr-FR" sz="1200" kern="1200" dirty="0">
                          <a:solidFill>
                            <a:schemeClr val="dk1"/>
                          </a:solidFill>
                          <a:effectLst/>
                          <a:latin typeface="Futura LT" panose="02000503000000000000" pitchFamily="2" charset="0"/>
                          <a:ea typeface="+mn-ea"/>
                          <a:cs typeface="+mn-cs"/>
                        </a:rPr>
                        <a:t>: Présentation du marché sénégalais et de l’environnement des affaires</a:t>
                      </a:r>
                    </a:p>
                    <a:p>
                      <a:endParaRPr lang="fr-FR" sz="1200" kern="1200" dirty="0">
                        <a:solidFill>
                          <a:schemeClr val="dk1"/>
                        </a:solidFill>
                        <a:effectLst/>
                        <a:latin typeface="Futura LT" panose="02000503000000000000" pitchFamily="2" charset="0"/>
                        <a:ea typeface="+mn-ea"/>
                        <a:cs typeface="+mn-cs"/>
                      </a:endParaRPr>
                    </a:p>
                    <a:p>
                      <a:endParaRPr lang="fr-FR" sz="1200" kern="1200" dirty="0">
                        <a:solidFill>
                          <a:schemeClr val="dk1"/>
                        </a:solidFill>
                        <a:effectLst/>
                        <a:latin typeface="Futura LT" panose="02000503000000000000" pitchFamily="2" charset="0"/>
                        <a:ea typeface="+mn-ea"/>
                        <a:cs typeface="+mn-cs"/>
                      </a:endParaRPr>
                    </a:p>
                    <a:p>
                      <a:r>
                        <a:rPr lang="fr-FR" sz="1200" b="1" kern="1200" dirty="0">
                          <a:solidFill>
                            <a:schemeClr val="dk1"/>
                          </a:solidFill>
                          <a:effectLst/>
                          <a:latin typeface="Futura LT" panose="02000503000000000000" pitchFamily="2" charset="0"/>
                          <a:ea typeface="+mn-ea"/>
                          <a:cs typeface="+mn-cs"/>
                        </a:rPr>
                        <a:t>Atelier Interculturel </a:t>
                      </a:r>
                      <a:r>
                        <a:rPr lang="fr-FR" sz="1200" kern="1200" dirty="0">
                          <a:solidFill>
                            <a:schemeClr val="dk1"/>
                          </a:solidFill>
                          <a:effectLst/>
                          <a:latin typeface="Futura LT" panose="02000503000000000000" pitchFamily="2" charset="0"/>
                          <a:ea typeface="+mn-ea"/>
                          <a:cs typeface="+mn-cs"/>
                        </a:rPr>
                        <a:t>pour mieux appréhender son interlocuteur sénégalais </a:t>
                      </a:r>
                    </a:p>
                    <a:p>
                      <a:endParaRPr lang="fr-FR" sz="1200" kern="1200" dirty="0">
                        <a:solidFill>
                          <a:schemeClr val="dk1"/>
                        </a:solidFill>
                        <a:effectLst/>
                        <a:latin typeface="Futura LT" panose="02000503000000000000" pitchFamily="2" charset="0"/>
                        <a:ea typeface="+mn-ea"/>
                        <a:cs typeface="+mn-cs"/>
                      </a:endParaRPr>
                    </a:p>
                    <a:p>
                      <a:r>
                        <a:rPr lang="fr-FR" sz="1200" kern="1200" dirty="0" err="1">
                          <a:solidFill>
                            <a:schemeClr val="dk1"/>
                          </a:solidFill>
                          <a:effectLst/>
                          <a:latin typeface="Futura LT" panose="02000503000000000000" pitchFamily="2" charset="0"/>
                          <a:ea typeface="+mn-ea"/>
                          <a:cs typeface="+mn-cs"/>
                        </a:rPr>
                        <a:t>Masterclass</a:t>
                      </a:r>
                      <a:r>
                        <a:rPr lang="fr-FR" sz="1200" kern="1200" dirty="0">
                          <a:solidFill>
                            <a:schemeClr val="dk1"/>
                          </a:solidFill>
                          <a:effectLst/>
                          <a:latin typeface="Futura LT" panose="02000503000000000000" pitchFamily="2" charset="0"/>
                          <a:ea typeface="+mn-ea"/>
                          <a:cs typeface="+mn-cs"/>
                        </a:rPr>
                        <a:t> pour construire un </a:t>
                      </a:r>
                      <a:r>
                        <a:rPr lang="fr-FR" sz="1200" b="1" kern="1200" dirty="0">
                          <a:solidFill>
                            <a:schemeClr val="dk1"/>
                          </a:solidFill>
                          <a:effectLst/>
                          <a:latin typeface="Futura LT" panose="02000503000000000000" pitchFamily="2" charset="0"/>
                          <a:ea typeface="+mn-ea"/>
                          <a:cs typeface="+mn-cs"/>
                        </a:rPr>
                        <a:t>pitch convaincant </a:t>
                      </a:r>
                      <a:r>
                        <a:rPr lang="fr-FR" sz="1200" kern="1200" dirty="0">
                          <a:solidFill>
                            <a:schemeClr val="dk1"/>
                          </a:solidFill>
                          <a:effectLst/>
                          <a:latin typeface="Futura LT" panose="02000503000000000000" pitchFamily="2" charset="0"/>
                          <a:ea typeface="+mn-ea"/>
                          <a:cs typeface="+mn-cs"/>
                        </a:rPr>
                        <a:t>face à un interlocuteur sénégalais</a:t>
                      </a: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b="1" i="1" kern="1200" dirty="0">
                        <a:solidFill>
                          <a:schemeClr val="dk1"/>
                        </a:solidFill>
                        <a:effectLst/>
                        <a:latin typeface="Futura LT" panose="02000503000000000000" pitchFamily="2" charset="0"/>
                        <a:ea typeface="+mn-ea"/>
                        <a:cs typeface="+mn-cs"/>
                      </a:endParaRPr>
                    </a:p>
                    <a:p>
                      <a:endParaRPr lang="fr-FR" sz="1100" kern="1200" dirty="0">
                        <a:solidFill>
                          <a:schemeClr val="dk1"/>
                        </a:solidFill>
                        <a:effectLst/>
                        <a:latin typeface="Futura LT" panose="02000503000000000000" pitchFamily="2" charset="0"/>
                        <a:ea typeface="+mn-ea"/>
                        <a:cs typeface="+mn-cs"/>
                      </a:endParaRPr>
                    </a:p>
                  </a:txBody>
                  <a:tcPr>
                    <a:solidFill>
                      <a:schemeClr val="bg2"/>
                    </a:solidFill>
                  </a:tcPr>
                </a:tc>
                <a:tc>
                  <a:txBody>
                    <a:bodyPr/>
                    <a:lstStyle/>
                    <a:p>
                      <a:endParaRPr lang="fr-FR" sz="1100" dirty="0">
                        <a:latin typeface="Futura LT" panose="02000503000000000000" pitchFamily="2" charset="0"/>
                      </a:endParaRPr>
                    </a:p>
                    <a:p>
                      <a:pPr marL="0" indent="0">
                        <a:buFontTx/>
                        <a:buNone/>
                      </a:pPr>
                      <a:endParaRPr lang="fr-FR" sz="1200" kern="1200" dirty="0">
                        <a:solidFill>
                          <a:schemeClr val="dk1"/>
                        </a:solidFill>
                        <a:effectLst/>
                        <a:latin typeface="Futura LT" panose="02000503000000000000" pitchFamily="2" charset="0"/>
                        <a:ea typeface="+mn-ea"/>
                        <a:cs typeface="+mn-cs"/>
                      </a:endParaRPr>
                    </a:p>
                    <a:p>
                      <a:pPr marL="0" lvl="0" indent="0" algn="l" defTabSz="914400" rtl="0" eaLnBrk="1" latinLnBrk="0" hangingPunct="1">
                        <a:lnSpc>
                          <a:spcPct val="107000"/>
                        </a:lnSpc>
                        <a:spcAft>
                          <a:spcPts val="800"/>
                        </a:spcAft>
                        <a:buFont typeface="Arial" panose="020B0604020202020204" pitchFamily="34" charset="0"/>
                        <a:buNone/>
                      </a:pPr>
                      <a:r>
                        <a:rPr lang="fr-FR" sz="1200" b="1" kern="1200" dirty="0">
                          <a:solidFill>
                            <a:schemeClr val="dk1"/>
                          </a:solidFill>
                          <a:effectLst/>
                          <a:latin typeface="Futura LT" panose="02000503000000000000" pitchFamily="2" charset="0"/>
                          <a:ea typeface="+mn-ea"/>
                          <a:cs typeface="+mn-cs"/>
                        </a:rPr>
                        <a:t>Tour de table </a:t>
                      </a:r>
                      <a:r>
                        <a:rPr lang="fr-FR" sz="1100" b="1" i="1" kern="1200" dirty="0">
                          <a:solidFill>
                            <a:schemeClr val="dk1"/>
                          </a:solidFill>
                          <a:effectLst/>
                          <a:latin typeface="Futura LT" panose="02000503000000000000" pitchFamily="2" charset="0"/>
                          <a:ea typeface="+mn-ea"/>
                          <a:cs typeface="+mn-cs"/>
                        </a:rPr>
                        <a:t>- </a:t>
                      </a:r>
                      <a:r>
                        <a:rPr lang="fr-FR" sz="1200" kern="1200" dirty="0">
                          <a:solidFill>
                            <a:schemeClr val="dk1"/>
                          </a:solidFill>
                          <a:effectLst/>
                          <a:latin typeface="Futura LT" panose="02000503000000000000" pitchFamily="2" charset="0"/>
                          <a:ea typeface="+mn-ea"/>
                          <a:cs typeface="+mn-cs"/>
                        </a:rPr>
                        <a:t>Recueil des retours des entreprises à la suite de leur participation à la mission </a:t>
                      </a:r>
                    </a:p>
                    <a:p>
                      <a:pPr marL="171450" lvl="0" indent="-171450" algn="l" defTabSz="914400" rtl="0" eaLnBrk="1" latinLnBrk="0" hangingPunct="1">
                        <a:lnSpc>
                          <a:spcPct val="107000"/>
                        </a:lnSpc>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Nombre de contacts porteurs</a:t>
                      </a:r>
                    </a:p>
                    <a:p>
                      <a:pPr marL="171450" lvl="0" indent="-171450" algn="l" defTabSz="914400" rtl="0" eaLnBrk="1" latinLnBrk="0" hangingPunct="1">
                        <a:lnSpc>
                          <a:spcPct val="107000"/>
                        </a:lnSpc>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Qualité des rendez-vous prospects</a:t>
                      </a:r>
                    </a:p>
                    <a:p>
                      <a:pPr marL="171450" lvl="0" indent="-171450" algn="l" defTabSz="914400" rtl="0" eaLnBrk="1" latinLnBrk="0" hangingPunct="1">
                        <a:lnSpc>
                          <a:spcPct val="107000"/>
                        </a:lnSpc>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Organisation de la mission</a:t>
                      </a:r>
                    </a:p>
                    <a:p>
                      <a:pPr marL="171450" lvl="0" indent="-171450" algn="l" defTabSz="914400" rtl="0" eaLnBrk="1" latinLnBrk="0" hangingPunct="1">
                        <a:lnSpc>
                          <a:spcPct val="107000"/>
                        </a:lnSpc>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Action de suivi depuis leur retour de mission (offres, relances…)</a:t>
                      </a:r>
                    </a:p>
                    <a:p>
                      <a:pPr marL="171450" lvl="0" indent="-171450" algn="l" defTabSz="914400" rtl="0" eaLnBrk="1" latinLnBrk="0" hangingPunct="1">
                        <a:lnSpc>
                          <a:spcPct val="107000"/>
                        </a:lnSpc>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Projections sur ce marché ? Actions à mettre en place et à mener dans les prochains mois</a:t>
                      </a:r>
                    </a:p>
                    <a:p>
                      <a:pPr marL="171450" lvl="0" indent="-171450" algn="l" defTabSz="914400" rtl="0" eaLnBrk="1" latinLnBrk="0" hangingPunct="1">
                        <a:lnSpc>
                          <a:spcPct val="107000"/>
                        </a:lnSpc>
                        <a:spcAft>
                          <a:spcPts val="800"/>
                        </a:spcAft>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Moyens mis en place pour y arriver</a:t>
                      </a:r>
                    </a:p>
                    <a:p>
                      <a:pPr marL="0" algn="l" defTabSz="914400" rtl="0" eaLnBrk="1" latinLnBrk="0" hangingPunct="1">
                        <a:lnSpc>
                          <a:spcPct val="107000"/>
                        </a:lnSpc>
                        <a:spcAft>
                          <a:spcPts val="800"/>
                        </a:spcAft>
                      </a:pPr>
                      <a:r>
                        <a:rPr lang="fr-FR" sz="1100" b="1" i="1" kern="1200" dirty="0">
                          <a:solidFill>
                            <a:schemeClr val="dk1"/>
                          </a:solidFill>
                          <a:effectLst/>
                          <a:latin typeface="Futura LT" panose="02000503000000000000" pitchFamily="2" charset="0"/>
                          <a:ea typeface="+mn-ea"/>
                          <a:cs typeface="+mn-cs"/>
                        </a:rPr>
                        <a:t>  </a:t>
                      </a:r>
                    </a:p>
                    <a:p>
                      <a:pPr marL="0" indent="-447675" algn="l" defTabSz="914400" rtl="0" eaLnBrk="1" latinLnBrk="0" hangingPunct="1">
                        <a:lnSpc>
                          <a:spcPct val="107000"/>
                        </a:lnSpc>
                        <a:spcAft>
                          <a:spcPts val="800"/>
                        </a:spcAft>
                      </a:pPr>
                      <a:r>
                        <a:rPr lang="fr-FR" sz="1100" b="1" i="1" kern="1200" dirty="0">
                          <a:solidFill>
                            <a:schemeClr val="dk1"/>
                          </a:solidFill>
                          <a:effectLst/>
                          <a:latin typeface="Futura LT" panose="02000503000000000000" pitchFamily="2" charset="0"/>
                          <a:ea typeface="+mn-ea"/>
                          <a:cs typeface="+mn-cs"/>
                        </a:rPr>
                        <a:t>Session de Résolution de problème (technique du Co-développement) </a:t>
                      </a:r>
                    </a:p>
                    <a:p>
                      <a:pPr marL="171450" lvl="0" indent="-171450" algn="l" defTabSz="914400" rtl="0" eaLnBrk="1" latinLnBrk="0" hangingPunct="1">
                        <a:lnSpc>
                          <a:spcPct val="107000"/>
                        </a:lnSpc>
                        <a:buClr>
                          <a:srgbClr val="000000"/>
                        </a:buClr>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Partage des problématiques rencontrées par les entreprises dans le cadre de leur projet de développement au Sénégal,</a:t>
                      </a:r>
                    </a:p>
                    <a:p>
                      <a:pPr marL="171450" lvl="0" indent="-171450" algn="l" defTabSz="914400" rtl="0" eaLnBrk="1" latinLnBrk="0" hangingPunct="1">
                        <a:lnSpc>
                          <a:spcPct val="107000"/>
                        </a:lnSpc>
                        <a:buClr>
                          <a:srgbClr val="000000"/>
                        </a:buClr>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Bénéficier des bonnes pratiques des membres de la mission et s’enrichir de leurs expériences, </a:t>
                      </a:r>
                    </a:p>
                    <a:p>
                      <a:pPr marL="171450" lvl="0" indent="-171450" algn="l" defTabSz="914400" rtl="0" eaLnBrk="1" latinLnBrk="0" hangingPunct="1">
                        <a:lnSpc>
                          <a:spcPct val="107000"/>
                        </a:lnSpc>
                        <a:spcAft>
                          <a:spcPts val="800"/>
                        </a:spcAft>
                        <a:buClr>
                          <a:srgbClr val="000000"/>
                        </a:buClr>
                        <a:buFont typeface="Arial" panose="020B0604020202020204" pitchFamily="34" charset="0"/>
                        <a:buChar char="•"/>
                      </a:pPr>
                      <a:r>
                        <a:rPr lang="fr-FR" sz="1200" kern="1200" dirty="0">
                          <a:solidFill>
                            <a:schemeClr val="dk1"/>
                          </a:solidFill>
                          <a:effectLst/>
                          <a:latin typeface="Futura LT" panose="02000503000000000000" pitchFamily="2" charset="0"/>
                          <a:ea typeface="+mn-ea"/>
                          <a:cs typeface="+mn-cs"/>
                        </a:rPr>
                        <a:t>Trouver collectivement des solutions nouvelles adaptées aux problématiques évoquées </a:t>
                      </a:r>
                    </a:p>
                    <a:p>
                      <a:pPr marL="0" indent="0">
                        <a:buFontTx/>
                        <a:buNone/>
                      </a:pPr>
                      <a:endParaRPr lang="fr-FR" sz="1200" kern="1200" dirty="0">
                        <a:solidFill>
                          <a:schemeClr val="dk1"/>
                        </a:solidFill>
                        <a:effectLst/>
                        <a:latin typeface="Futura LT" panose="02000503000000000000" pitchFamily="2" charset="0"/>
                        <a:ea typeface="+mn-ea"/>
                        <a:cs typeface="+mn-cs"/>
                      </a:endParaRPr>
                    </a:p>
                  </a:txBody>
                  <a:tcPr>
                    <a:solidFill>
                      <a:schemeClr val="bg2"/>
                    </a:solidFill>
                  </a:tcPr>
                </a:tc>
                <a:extLst>
                  <a:ext uri="{0D108BD9-81ED-4DB2-BD59-A6C34878D82A}">
                    <a16:rowId xmlns:a16="http://schemas.microsoft.com/office/drawing/2014/main" val="1337652472"/>
                  </a:ext>
                </a:extLst>
              </a:tr>
            </a:tbl>
          </a:graphicData>
        </a:graphic>
      </p:graphicFrame>
    </p:spTree>
    <p:extLst>
      <p:ext uri="{BB962C8B-B14F-4D97-AF65-F5344CB8AC3E}">
        <p14:creationId xmlns:p14="http://schemas.microsoft.com/office/powerpoint/2010/main" val="242031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pied de page 3">
            <a:extLst>
              <a:ext uri="{FF2B5EF4-FFF2-40B4-BE49-F238E27FC236}">
                <a16:creationId xmlns:a16="http://schemas.microsoft.com/office/drawing/2014/main" id="{1339E0D2-EFD4-4D50-9D3D-2DF84F17DA58}"/>
              </a:ext>
            </a:extLst>
          </p:cNvPr>
          <p:cNvSpPr>
            <a:spLocks noGrp="1"/>
          </p:cNvSpPr>
          <p:nvPr>
            <p:ph type="ftr" sz="quarter" idx="12"/>
          </p:nvPr>
        </p:nvSpPr>
        <p:spPr>
          <a:xfrm>
            <a:off x="385357" y="6577683"/>
            <a:ext cx="4114800" cy="112852"/>
          </a:xfrm>
          <a:prstGeom prst="rect">
            <a:avLst/>
          </a:prstGeom>
        </p:spPr>
        <p:txBody>
          <a:bodyPr lIns="0" tIns="0" rIns="0" bIns="0">
            <a:spAutoFit/>
          </a:bodyPr>
          <a:lstStyle>
            <a:defPPr>
              <a:defRPr lang="en-US"/>
            </a:defPPr>
            <a:lvl1pPr marL="0" algn="l" defTabSz="609585" rtl="0" eaLnBrk="1" latinLnBrk="0" hangingPunct="1">
              <a:defRPr sz="733" kern="1200">
                <a:solidFill>
                  <a:schemeClr val="accent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fr-FR">
                <a:solidFill>
                  <a:srgbClr val="26358C"/>
                </a:solidFill>
              </a:rPr>
              <a:t>[NOM DE L’ENTREPRISE] / PROJET DE DEVELOPPEMENT EXPORT</a:t>
            </a:r>
            <a:endParaRPr lang="fr-FR" dirty="0">
              <a:solidFill>
                <a:srgbClr val="26358C"/>
              </a:solidFill>
            </a:endParaRPr>
          </a:p>
        </p:txBody>
      </p:sp>
      <p:sp>
        <p:nvSpPr>
          <p:cNvPr id="15" name="ZoneTexte 14">
            <a:extLst>
              <a:ext uri="{FF2B5EF4-FFF2-40B4-BE49-F238E27FC236}">
                <a16:creationId xmlns:a16="http://schemas.microsoft.com/office/drawing/2014/main" id="{689D9DD5-FE2C-4A06-8080-05B65ED1357C}"/>
              </a:ext>
            </a:extLst>
          </p:cNvPr>
          <p:cNvSpPr txBox="1"/>
          <p:nvPr/>
        </p:nvSpPr>
        <p:spPr>
          <a:xfrm>
            <a:off x="-17709" y="4126977"/>
            <a:ext cx="2925803" cy="2227085"/>
          </a:xfrm>
          <a:prstGeom prst="rect">
            <a:avLst/>
          </a:prstGeom>
          <a:noFill/>
        </p:spPr>
        <p:txBody>
          <a:bodyPr wrap="square">
            <a:spAutoFit/>
          </a:bodyPr>
          <a:lstStyle/>
          <a:p>
            <a:pPr defTabSz="609585">
              <a:defRPr/>
            </a:pPr>
            <a:r>
              <a:rPr lang="fr-FR" sz="1067" dirty="0">
                <a:solidFill>
                  <a:prstClr val="black"/>
                </a:solidFill>
                <a:latin typeface="Arial" panose="020B0604020202020204"/>
              </a:rPr>
              <a:t>Talam FALL</a:t>
            </a:r>
          </a:p>
          <a:p>
            <a:pPr defTabSz="609585">
              <a:defRPr/>
            </a:pPr>
            <a:r>
              <a:rPr lang="fr-FR" sz="1067" dirty="0">
                <a:solidFill>
                  <a:prstClr val="black"/>
                </a:solidFill>
                <a:latin typeface="Arial" panose="020B0604020202020204"/>
              </a:rPr>
              <a:t>Chargé de développement </a:t>
            </a:r>
          </a:p>
          <a:p>
            <a:pPr defTabSz="609585">
              <a:defRPr/>
            </a:pPr>
            <a:r>
              <a:rPr lang="fr-FR" sz="1067" dirty="0">
                <a:solidFill>
                  <a:prstClr val="black"/>
                </a:solidFill>
                <a:latin typeface="Arial" panose="020B0604020202020204"/>
              </a:rPr>
              <a:t>industrie &amp; </a:t>
            </a:r>
            <a:r>
              <a:rPr lang="fr-FR" sz="1067" dirty="0" err="1">
                <a:solidFill>
                  <a:prstClr val="black"/>
                </a:solidFill>
                <a:latin typeface="Arial" panose="020B0604020202020204"/>
              </a:rPr>
              <a:t>cleantech</a:t>
            </a:r>
            <a:br>
              <a:rPr lang="fr-FR" sz="1067" dirty="0">
                <a:solidFill>
                  <a:prstClr val="black"/>
                </a:solidFill>
                <a:latin typeface="Arial" panose="020B0604020202020204"/>
              </a:rPr>
            </a:br>
            <a:r>
              <a:rPr lang="fr-FR" sz="1067" dirty="0">
                <a:solidFill>
                  <a:prstClr val="black"/>
                </a:solidFill>
                <a:latin typeface="Arial" panose="020B0604020202020204"/>
                <a:hlinkClick r:id="rId2"/>
              </a:rPr>
              <a:t>talam.fall@businessfrance.fr</a:t>
            </a:r>
            <a:r>
              <a:rPr lang="fr-FR" sz="1067" dirty="0">
                <a:solidFill>
                  <a:prstClr val="black"/>
                </a:solidFill>
                <a:latin typeface="Arial" panose="020B0604020202020204"/>
              </a:rPr>
              <a:t>  </a:t>
            </a:r>
            <a:r>
              <a:rPr lang="fr-FR" sz="1067" dirty="0">
                <a:solidFill>
                  <a:srgbClr val="26358C"/>
                </a:solidFill>
                <a:latin typeface="Calibri" panose="020F0502020204030204" pitchFamily="34" charset="0"/>
                <a:cs typeface="Calibri" panose="020F0502020204030204" pitchFamily="34" charset="0"/>
              </a:rPr>
              <a:t> </a:t>
            </a:r>
            <a:endParaRPr lang="fr-FR" sz="1067" dirty="0">
              <a:solidFill>
                <a:prstClr val="black"/>
              </a:solidFill>
              <a:latin typeface="Arial" panose="020B0604020202020204"/>
            </a:endParaRPr>
          </a:p>
          <a:p>
            <a:pPr defTabSz="609585">
              <a:defRPr/>
            </a:pPr>
            <a:endParaRPr lang="fr-FR" sz="1067" dirty="0">
              <a:solidFill>
                <a:prstClr val="black"/>
              </a:solidFill>
              <a:latin typeface="Arial" panose="020B0604020202020204"/>
            </a:endParaRPr>
          </a:p>
          <a:p>
            <a:pPr algn="just" defTabSz="609585">
              <a:defRPr/>
            </a:pPr>
            <a:r>
              <a:rPr lang="fr-FR" sz="1067" dirty="0">
                <a:solidFill>
                  <a:srgbClr val="26358C"/>
                </a:solidFill>
                <a:latin typeface="Arial" panose="020B0604020202020204"/>
                <a:cs typeface="Arial" panose="020B0604020202020204" pitchFamily="34" charset="0"/>
              </a:rPr>
              <a:t>Talam rejoint le bureau Business France de Dakar en janvier 2022 après diverses expériences professionnelles en France (Celio, </a:t>
            </a:r>
            <a:r>
              <a:rPr lang="fr-FR" sz="1067" dirty="0" err="1">
                <a:solidFill>
                  <a:srgbClr val="26358C"/>
                </a:solidFill>
                <a:latin typeface="Arial" panose="020B0604020202020204"/>
                <a:cs typeface="Arial" panose="020B0604020202020204" pitchFamily="34" charset="0"/>
              </a:rPr>
              <a:t>Orexad</a:t>
            </a:r>
            <a:r>
              <a:rPr lang="fr-FR" sz="1067" dirty="0">
                <a:solidFill>
                  <a:srgbClr val="26358C"/>
                </a:solidFill>
                <a:latin typeface="Arial" panose="020B0604020202020204"/>
                <a:cs typeface="Arial" panose="020B0604020202020204" pitchFamily="34" charset="0"/>
              </a:rPr>
              <a:t>) et au Sénégal (Ambassade du Pakistan). Il est titulaire d’un </a:t>
            </a:r>
            <a:r>
              <a:rPr lang="fr-FR" sz="1067" dirty="0" err="1">
                <a:solidFill>
                  <a:srgbClr val="26358C"/>
                </a:solidFill>
                <a:latin typeface="Arial" panose="020B0604020202020204"/>
                <a:cs typeface="Arial" panose="020B0604020202020204" pitchFamily="34" charset="0"/>
              </a:rPr>
              <a:t>Bachelor</a:t>
            </a:r>
            <a:r>
              <a:rPr lang="fr-FR" sz="1067" dirty="0">
                <a:solidFill>
                  <a:srgbClr val="26358C"/>
                </a:solidFill>
                <a:latin typeface="Arial" panose="020B0604020202020204"/>
                <a:cs typeface="Arial" panose="020B0604020202020204" pitchFamily="34" charset="0"/>
              </a:rPr>
              <a:t> en marketing d’Idrac Lyon et d’un </a:t>
            </a:r>
            <a:r>
              <a:rPr lang="fr-FR" sz="1067" dirty="0" err="1">
                <a:solidFill>
                  <a:srgbClr val="26358C"/>
                </a:solidFill>
                <a:latin typeface="Arial" panose="020B0604020202020204"/>
                <a:cs typeface="Arial" panose="020B0604020202020204" pitchFamily="34" charset="0"/>
              </a:rPr>
              <a:t>Msc</a:t>
            </a:r>
            <a:r>
              <a:rPr lang="fr-FR" sz="1067" dirty="0">
                <a:solidFill>
                  <a:srgbClr val="26358C"/>
                </a:solidFill>
                <a:latin typeface="Arial" panose="020B0604020202020204"/>
                <a:cs typeface="Arial" panose="020B0604020202020204" pitchFamily="34" charset="0"/>
              </a:rPr>
              <a:t> en management international d’Audencia Nantes.</a:t>
            </a:r>
            <a:endParaRPr lang="fr-FR" sz="933" dirty="0">
              <a:solidFill>
                <a:prstClr val="black"/>
              </a:solidFill>
              <a:latin typeface="Arial" panose="020B0604020202020204"/>
            </a:endParaRPr>
          </a:p>
        </p:txBody>
      </p:sp>
      <p:sp>
        <p:nvSpPr>
          <p:cNvPr id="7" name="ZoneTexte 6">
            <a:extLst>
              <a:ext uri="{FF2B5EF4-FFF2-40B4-BE49-F238E27FC236}">
                <a16:creationId xmlns:a16="http://schemas.microsoft.com/office/drawing/2014/main" id="{DF7BEEE8-C92D-4AE7-B4B7-7CD213C1BBA4}"/>
              </a:ext>
            </a:extLst>
          </p:cNvPr>
          <p:cNvSpPr txBox="1"/>
          <p:nvPr/>
        </p:nvSpPr>
        <p:spPr>
          <a:xfrm>
            <a:off x="4241665" y="1473325"/>
            <a:ext cx="3315761" cy="2227085"/>
          </a:xfrm>
          <a:prstGeom prst="rect">
            <a:avLst/>
          </a:prstGeom>
          <a:noFill/>
        </p:spPr>
        <p:txBody>
          <a:bodyPr wrap="square">
            <a:spAutoFit/>
          </a:bodyPr>
          <a:lstStyle/>
          <a:p>
            <a:pPr defTabSz="609585">
              <a:defRPr/>
            </a:pPr>
            <a:r>
              <a:rPr lang="fr-FR" sz="1067" dirty="0">
                <a:solidFill>
                  <a:prstClr val="black"/>
                </a:solidFill>
                <a:latin typeface="Arial" panose="020B0604020202020204"/>
              </a:rPr>
              <a:t>Loïc TCHUENKAM</a:t>
            </a:r>
          </a:p>
          <a:p>
            <a:pPr defTabSz="609585">
              <a:defRPr/>
            </a:pPr>
            <a:r>
              <a:rPr lang="fr-FR" sz="1067" dirty="0">
                <a:solidFill>
                  <a:prstClr val="black"/>
                </a:solidFill>
                <a:latin typeface="Arial" panose="020B0604020202020204"/>
              </a:rPr>
              <a:t>Directeur Pays</a:t>
            </a:r>
            <a:br>
              <a:rPr lang="fr-FR" sz="1067" dirty="0">
                <a:solidFill>
                  <a:prstClr val="black"/>
                </a:solidFill>
                <a:latin typeface="Arial" panose="020B0604020202020204"/>
              </a:rPr>
            </a:br>
            <a:r>
              <a:rPr lang="fr-FR" sz="1067" dirty="0">
                <a:solidFill>
                  <a:prstClr val="black"/>
                </a:solidFill>
                <a:latin typeface="Arial" panose="020B0604020202020204"/>
              </a:rPr>
              <a:t>Tél. : +221 76 223 51 80</a:t>
            </a:r>
            <a:br>
              <a:rPr lang="fr-FR" sz="1067" dirty="0">
                <a:solidFill>
                  <a:prstClr val="black"/>
                </a:solidFill>
                <a:latin typeface="Arial" panose="020B0604020202020204"/>
              </a:rPr>
            </a:br>
            <a:r>
              <a:rPr lang="fr-FR" sz="1067" dirty="0">
                <a:solidFill>
                  <a:prstClr val="black"/>
                </a:solidFill>
                <a:latin typeface="Arial" panose="020B0604020202020204"/>
                <a:hlinkClick r:id="rId3"/>
              </a:rPr>
              <a:t>loic.tchuenkam@businessfrance.fr</a:t>
            </a:r>
            <a:r>
              <a:rPr lang="fr-FR" sz="1067" dirty="0">
                <a:solidFill>
                  <a:prstClr val="black"/>
                </a:solidFill>
                <a:latin typeface="Arial" panose="020B0604020202020204"/>
              </a:rPr>
              <a:t>  </a:t>
            </a:r>
            <a:r>
              <a:rPr lang="fr-FR" sz="1067" dirty="0">
                <a:solidFill>
                  <a:srgbClr val="26358C"/>
                </a:solidFill>
                <a:latin typeface="Calibri" panose="020F0502020204030204" pitchFamily="34" charset="0"/>
                <a:cs typeface="Calibri" panose="020F0502020204030204" pitchFamily="34" charset="0"/>
              </a:rPr>
              <a:t> </a:t>
            </a:r>
            <a:endParaRPr lang="fr-FR" sz="1067" dirty="0">
              <a:solidFill>
                <a:prstClr val="black"/>
              </a:solidFill>
              <a:latin typeface="Arial" panose="020B0604020202020204"/>
            </a:endParaRPr>
          </a:p>
          <a:p>
            <a:pPr defTabSz="609585">
              <a:defRPr/>
            </a:pPr>
            <a:endParaRPr lang="fr-FR" sz="1067" dirty="0">
              <a:solidFill>
                <a:prstClr val="black"/>
              </a:solidFill>
              <a:latin typeface="Arial" panose="020B0604020202020204"/>
            </a:endParaRPr>
          </a:p>
          <a:p>
            <a:pPr algn="just" rtl="0" fontAlgn="base"/>
            <a:r>
              <a:rPr lang="fr-FR" sz="1067" dirty="0">
                <a:solidFill>
                  <a:srgbClr val="26358C"/>
                </a:solidFill>
                <a:latin typeface="Arial" panose="020B0604020202020204"/>
                <a:cs typeface="Arial" panose="020B0604020202020204" pitchFamily="34" charset="0"/>
              </a:rPr>
              <a:t>Après 4 ans passés au Service économique régional de Yaoundé, Loïc a rejoint Business France en 2012, et il assure depuis mars 2020 la Direction du bureau de Dakar. Titulaire d’une maîtrise en économie et d’un Master en comptabilité et finance, Loïc est également détenteur d’une certification en management de projets (PMP).</a:t>
            </a:r>
            <a:r>
              <a:rPr lang="en-US" sz="1067" dirty="0">
                <a:solidFill>
                  <a:srgbClr val="26358C"/>
                </a:solidFill>
                <a:latin typeface="Arial" panose="020B0604020202020204"/>
                <a:cs typeface="Arial" panose="020B0604020202020204" pitchFamily="34" charset="0"/>
              </a:rPr>
              <a:t>​​</a:t>
            </a:r>
          </a:p>
        </p:txBody>
      </p:sp>
      <p:pic>
        <p:nvPicPr>
          <p:cNvPr id="8" name="Espace réservé pour une image  5" descr="Une image contenant personne, homme, complet, posant&#10;&#10;Description générée automatiquement">
            <a:extLst>
              <a:ext uri="{FF2B5EF4-FFF2-40B4-BE49-F238E27FC236}">
                <a16:creationId xmlns:a16="http://schemas.microsoft.com/office/drawing/2014/main" id="{C2208D13-66C9-4ABF-ABBE-E9E5CF84C4F4}"/>
              </a:ext>
            </a:extLst>
          </p:cNvPr>
          <p:cNvPicPr>
            <a:picLocks noChangeAspect="1"/>
          </p:cNvPicPr>
          <p:nvPr/>
        </p:nvPicPr>
        <p:blipFill>
          <a:blip r:embed="rId4">
            <a:extLst>
              <a:ext uri="{28A0092B-C50C-407E-A947-70E740481C1C}">
                <a14:useLocalDpi xmlns:a14="http://schemas.microsoft.com/office/drawing/2010/main" val="0"/>
              </a:ext>
            </a:extLst>
          </a:blip>
          <a:srcRect l="3370" r="3370"/>
          <a:stretch>
            <a:fillRect/>
          </a:stretch>
        </p:blipFill>
        <p:spPr>
          <a:xfrm>
            <a:off x="6858460" y="1590833"/>
            <a:ext cx="624000" cy="624000"/>
          </a:xfrm>
          <a:prstGeom prst="rect">
            <a:avLst/>
          </a:prstGeom>
        </p:spPr>
      </p:pic>
      <p:pic>
        <p:nvPicPr>
          <p:cNvPr id="9" name="Image 8">
            <a:extLst>
              <a:ext uri="{FF2B5EF4-FFF2-40B4-BE49-F238E27FC236}">
                <a16:creationId xmlns:a16="http://schemas.microsoft.com/office/drawing/2014/main" id="{47BB9787-ACEE-4B82-A12B-570864F9602B}"/>
              </a:ext>
            </a:extLst>
          </p:cNvPr>
          <p:cNvPicPr>
            <a:picLocks noChangeAspect="1"/>
          </p:cNvPicPr>
          <p:nvPr/>
        </p:nvPicPr>
        <p:blipFill>
          <a:blip r:embed="rId5"/>
          <a:stretch>
            <a:fillRect/>
          </a:stretch>
        </p:blipFill>
        <p:spPr>
          <a:xfrm>
            <a:off x="2086209" y="4257373"/>
            <a:ext cx="713096" cy="680332"/>
          </a:xfrm>
          <a:prstGeom prst="rect">
            <a:avLst/>
          </a:prstGeom>
        </p:spPr>
      </p:pic>
      <p:sp>
        <p:nvSpPr>
          <p:cNvPr id="14" name="Titre 4">
            <a:extLst>
              <a:ext uri="{FF2B5EF4-FFF2-40B4-BE49-F238E27FC236}">
                <a16:creationId xmlns:a16="http://schemas.microsoft.com/office/drawing/2014/main" id="{E3BB3FBF-32F3-44F1-BB50-FA4410132075}"/>
              </a:ext>
            </a:extLst>
          </p:cNvPr>
          <p:cNvSpPr>
            <a:spLocks noGrp="1"/>
          </p:cNvSpPr>
          <p:nvPr>
            <p:ph type="title"/>
          </p:nvPr>
        </p:nvSpPr>
        <p:spPr>
          <a:xfrm>
            <a:off x="2086209" y="303663"/>
            <a:ext cx="6546051" cy="332399"/>
          </a:xfrm>
        </p:spPr>
        <p:txBody>
          <a:bodyPr/>
          <a:lstStyle/>
          <a:p>
            <a:r>
              <a:rPr lang="fr-FR" dirty="0">
                <a:solidFill>
                  <a:schemeClr val="tx1"/>
                </a:solidFill>
              </a:rPr>
              <a:t>L’ÉQUIPE PROJET AU SENEGAL</a:t>
            </a:r>
            <a:endParaRPr lang="fr-FR" dirty="0"/>
          </a:p>
        </p:txBody>
      </p:sp>
      <p:sp>
        <p:nvSpPr>
          <p:cNvPr id="16" name="Espace réservé du texte 20">
            <a:extLst>
              <a:ext uri="{FF2B5EF4-FFF2-40B4-BE49-F238E27FC236}">
                <a16:creationId xmlns:a16="http://schemas.microsoft.com/office/drawing/2014/main" id="{05DFE15A-D86F-41C5-AACE-0251E455CDB5}"/>
              </a:ext>
            </a:extLst>
          </p:cNvPr>
          <p:cNvSpPr txBox="1">
            <a:spLocks/>
          </p:cNvSpPr>
          <p:nvPr/>
        </p:nvSpPr>
        <p:spPr>
          <a:xfrm>
            <a:off x="271940" y="874943"/>
            <a:ext cx="9595073" cy="473261"/>
          </a:xfrm>
          <a:prstGeom prst="rect">
            <a:avLst/>
          </a:prstGeom>
        </p:spPr>
        <p:txBody>
          <a:bodyPr/>
          <a:lstStyle>
            <a:lvl1pPr marL="0" indent="0" algn="ctr" defTabSz="457200" rtl="0" eaLnBrk="1" latinLnBrk="0" hangingPunct="1">
              <a:spcBef>
                <a:spcPct val="20000"/>
              </a:spcBef>
              <a:buFont typeface="Arial"/>
              <a:buNone/>
              <a:defRPr sz="1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r>
              <a:rPr lang="fr-FR" b="1" kern="0" dirty="0">
                <a:cs typeface="Arial" panose="020B0604020202020204" pitchFamily="34" charset="0"/>
              </a:rPr>
              <a:t>Le projet est piloté par Loïc TCHUENKAM, responsable de l’organisation et de nos engagements (planning, conformité des livrables…) et qui travaillera avec les 4 experts sectoriels de Business France Sénégal pour la réalisation de cette mission.</a:t>
            </a:r>
          </a:p>
        </p:txBody>
      </p:sp>
      <p:sp>
        <p:nvSpPr>
          <p:cNvPr id="17" name="ZoneTexte 16">
            <a:extLst>
              <a:ext uri="{FF2B5EF4-FFF2-40B4-BE49-F238E27FC236}">
                <a16:creationId xmlns:a16="http://schemas.microsoft.com/office/drawing/2014/main" id="{5C52AD3A-5F54-47A8-9FD7-B0D96C16F6B5}"/>
              </a:ext>
            </a:extLst>
          </p:cNvPr>
          <p:cNvSpPr txBox="1"/>
          <p:nvPr/>
        </p:nvSpPr>
        <p:spPr>
          <a:xfrm>
            <a:off x="2908094" y="4041024"/>
            <a:ext cx="2857909" cy="2391296"/>
          </a:xfrm>
          <a:prstGeom prst="rect">
            <a:avLst/>
          </a:prstGeom>
          <a:noFill/>
        </p:spPr>
        <p:txBody>
          <a:bodyPr wrap="square">
            <a:spAutoFit/>
          </a:bodyPr>
          <a:lstStyle/>
          <a:p>
            <a:pPr defTabSz="609585">
              <a:defRPr/>
            </a:pPr>
            <a:r>
              <a:rPr lang="fr-FR" sz="1067" dirty="0">
                <a:solidFill>
                  <a:prstClr val="black"/>
                </a:solidFill>
                <a:latin typeface="Arial" panose="020B0604020202020204"/>
              </a:rPr>
              <a:t>Samba FALL</a:t>
            </a:r>
          </a:p>
          <a:p>
            <a:pPr defTabSz="609585">
              <a:defRPr/>
            </a:pPr>
            <a:r>
              <a:rPr lang="fr-FR" sz="1067" dirty="0">
                <a:solidFill>
                  <a:prstClr val="black"/>
                </a:solidFill>
                <a:latin typeface="Arial" panose="020B0604020202020204"/>
              </a:rPr>
              <a:t>Chargé de développement </a:t>
            </a:r>
          </a:p>
          <a:p>
            <a:pPr defTabSz="609585">
              <a:defRPr/>
            </a:pPr>
            <a:r>
              <a:rPr lang="fr-FR" sz="1067" dirty="0">
                <a:solidFill>
                  <a:prstClr val="black"/>
                </a:solidFill>
                <a:latin typeface="Arial" panose="020B0604020202020204"/>
              </a:rPr>
              <a:t>industrie &amp; </a:t>
            </a:r>
            <a:r>
              <a:rPr lang="fr-FR" sz="1067" dirty="0" err="1">
                <a:solidFill>
                  <a:prstClr val="black"/>
                </a:solidFill>
                <a:latin typeface="Arial" panose="020B0604020202020204"/>
              </a:rPr>
              <a:t>cleantech</a:t>
            </a:r>
            <a:br>
              <a:rPr lang="fr-FR" sz="1067" dirty="0">
                <a:solidFill>
                  <a:prstClr val="black"/>
                </a:solidFill>
                <a:latin typeface="Arial" panose="020B0604020202020204"/>
              </a:rPr>
            </a:br>
            <a:r>
              <a:rPr lang="fr-FR" sz="1067" dirty="0">
                <a:solidFill>
                  <a:prstClr val="black"/>
                </a:solidFill>
                <a:latin typeface="Arial" panose="020B0604020202020204"/>
                <a:hlinkClick r:id="rId6"/>
              </a:rPr>
              <a:t>samba.fall@businessfrance.fr</a:t>
            </a:r>
            <a:r>
              <a:rPr lang="fr-FR" sz="1067" dirty="0">
                <a:solidFill>
                  <a:prstClr val="black"/>
                </a:solidFill>
                <a:latin typeface="Arial" panose="020B0604020202020204"/>
              </a:rPr>
              <a:t>  </a:t>
            </a:r>
            <a:r>
              <a:rPr lang="fr-FR" sz="1067" dirty="0">
                <a:solidFill>
                  <a:srgbClr val="26358C"/>
                </a:solidFill>
                <a:latin typeface="Calibri" panose="020F0502020204030204" pitchFamily="34" charset="0"/>
                <a:cs typeface="Calibri" panose="020F0502020204030204" pitchFamily="34" charset="0"/>
              </a:rPr>
              <a:t> </a:t>
            </a:r>
            <a:endParaRPr lang="fr-FR" sz="1067" dirty="0">
              <a:solidFill>
                <a:prstClr val="black"/>
              </a:solidFill>
              <a:latin typeface="Arial" panose="020B0604020202020204"/>
            </a:endParaRPr>
          </a:p>
          <a:p>
            <a:pPr defTabSz="609585">
              <a:defRPr/>
            </a:pPr>
            <a:endParaRPr lang="fr-FR" sz="1067" dirty="0">
              <a:solidFill>
                <a:prstClr val="black"/>
              </a:solidFill>
              <a:latin typeface="Arial" panose="020B0604020202020204"/>
            </a:endParaRPr>
          </a:p>
          <a:p>
            <a:pPr algn="just"/>
            <a:r>
              <a:rPr lang="fr-FR" sz="1067" dirty="0">
                <a:solidFill>
                  <a:srgbClr val="26358C"/>
                </a:solidFill>
                <a:latin typeface="Arial" panose="020B0604020202020204"/>
                <a:cs typeface="Arial" panose="020B0604020202020204" pitchFamily="34" charset="0"/>
              </a:rPr>
              <a:t>Samba a rejoint l’équipe de Business France en octobre 2020 et occupe depuis septembre 2021 le poste de Chargé de développement Industries &amp; </a:t>
            </a:r>
            <a:r>
              <a:rPr lang="fr-FR" sz="1067" dirty="0" err="1">
                <a:solidFill>
                  <a:srgbClr val="26358C"/>
                </a:solidFill>
                <a:latin typeface="Arial" panose="020B0604020202020204"/>
                <a:cs typeface="Arial" panose="020B0604020202020204" pitchFamily="34" charset="0"/>
              </a:rPr>
              <a:t>Cleantech</a:t>
            </a:r>
            <a:r>
              <a:rPr lang="fr-FR" sz="1067" dirty="0">
                <a:solidFill>
                  <a:srgbClr val="26358C"/>
                </a:solidFill>
                <a:latin typeface="Arial" panose="020B0604020202020204"/>
                <a:cs typeface="Arial" panose="020B0604020202020204" pitchFamily="34" charset="0"/>
              </a:rPr>
              <a:t>. Il est titulaire d’un International </a:t>
            </a:r>
            <a:r>
              <a:rPr lang="fr-FR" sz="1067" dirty="0" err="1">
                <a:solidFill>
                  <a:srgbClr val="26358C"/>
                </a:solidFill>
                <a:latin typeface="Arial" panose="020B0604020202020204"/>
                <a:cs typeface="Arial" panose="020B0604020202020204" pitchFamily="34" charset="0"/>
              </a:rPr>
              <a:t>Bachelor</a:t>
            </a:r>
            <a:r>
              <a:rPr lang="fr-FR" sz="1067" dirty="0">
                <a:solidFill>
                  <a:srgbClr val="26358C"/>
                </a:solidFill>
                <a:latin typeface="Arial" panose="020B0604020202020204"/>
                <a:cs typeface="Arial" panose="020B0604020202020204" pitchFamily="34" charset="0"/>
              </a:rPr>
              <a:t> in Business Administration de </a:t>
            </a:r>
            <a:r>
              <a:rPr lang="fr-FR" sz="1067" dirty="0" err="1">
                <a:solidFill>
                  <a:srgbClr val="26358C"/>
                </a:solidFill>
                <a:latin typeface="Arial" panose="020B0604020202020204"/>
                <a:cs typeface="Arial" panose="020B0604020202020204" pitchFamily="34" charset="0"/>
              </a:rPr>
              <a:t>Kedge</a:t>
            </a:r>
            <a:r>
              <a:rPr lang="fr-FR" sz="1067" dirty="0">
                <a:solidFill>
                  <a:srgbClr val="26358C"/>
                </a:solidFill>
                <a:latin typeface="Arial" panose="020B0604020202020204"/>
                <a:cs typeface="Arial" panose="020B0604020202020204" pitchFamily="34" charset="0"/>
              </a:rPr>
              <a:t> Business </a:t>
            </a:r>
            <a:r>
              <a:rPr lang="fr-FR" sz="1067" dirty="0" err="1">
                <a:solidFill>
                  <a:srgbClr val="26358C"/>
                </a:solidFill>
                <a:latin typeface="Arial" panose="020B0604020202020204"/>
                <a:cs typeface="Arial" panose="020B0604020202020204" pitchFamily="34" charset="0"/>
              </a:rPr>
              <a:t>School</a:t>
            </a:r>
            <a:r>
              <a:rPr lang="fr-FR" sz="1067" dirty="0">
                <a:solidFill>
                  <a:srgbClr val="26358C"/>
                </a:solidFill>
                <a:latin typeface="Arial" panose="020B0604020202020204"/>
                <a:cs typeface="Arial" panose="020B0604020202020204" pitchFamily="34" charset="0"/>
              </a:rPr>
              <a:t> à Marseille et d’un Master in Business Administration de Bordeaux Ecole de Management</a:t>
            </a:r>
          </a:p>
        </p:txBody>
      </p:sp>
      <p:pic>
        <p:nvPicPr>
          <p:cNvPr id="18" name="Espace réservé pour une image  33" descr="Une image contenant personne, homme, habits, complet&#10;&#10;Description générée automatiquement">
            <a:extLst>
              <a:ext uri="{FF2B5EF4-FFF2-40B4-BE49-F238E27FC236}">
                <a16:creationId xmlns:a16="http://schemas.microsoft.com/office/drawing/2014/main" id="{7DD34CF2-9F11-46FF-A737-3573C36FB0A1}"/>
              </a:ext>
            </a:extLst>
          </p:cNvPr>
          <p:cNvPicPr>
            <a:picLocks noChangeAspect="1"/>
          </p:cNvPicPr>
          <p:nvPr/>
        </p:nvPicPr>
        <p:blipFill rotWithShape="1">
          <a:blip r:embed="rId7">
            <a:extLst>
              <a:ext uri="{28A0092B-C50C-407E-A947-70E740481C1C}">
                <a14:useLocalDpi xmlns:a14="http://schemas.microsoft.com/office/drawing/2010/main" val="0"/>
              </a:ext>
            </a:extLst>
          </a:blip>
          <a:srcRect l="20692" t="169" r="14786" b="39641"/>
          <a:stretch/>
        </p:blipFill>
        <p:spPr>
          <a:xfrm>
            <a:off x="4864024" y="4061011"/>
            <a:ext cx="812800" cy="760823"/>
          </a:xfrm>
          <a:prstGeom prst="rect">
            <a:avLst/>
          </a:prstGeom>
        </p:spPr>
      </p:pic>
      <p:sp>
        <p:nvSpPr>
          <p:cNvPr id="19" name="ZoneTexte 18">
            <a:extLst>
              <a:ext uri="{FF2B5EF4-FFF2-40B4-BE49-F238E27FC236}">
                <a16:creationId xmlns:a16="http://schemas.microsoft.com/office/drawing/2014/main" id="{06291EC3-CDB4-4CA1-8CEC-5D31C8B3C826}"/>
              </a:ext>
            </a:extLst>
          </p:cNvPr>
          <p:cNvSpPr txBox="1"/>
          <p:nvPr/>
        </p:nvSpPr>
        <p:spPr>
          <a:xfrm>
            <a:off x="5949605" y="3927866"/>
            <a:ext cx="2682655" cy="2719719"/>
          </a:xfrm>
          <a:prstGeom prst="rect">
            <a:avLst/>
          </a:prstGeom>
          <a:noFill/>
        </p:spPr>
        <p:txBody>
          <a:bodyPr wrap="square">
            <a:spAutoFit/>
          </a:bodyPr>
          <a:lstStyle/>
          <a:p>
            <a:pPr defTabSz="609585">
              <a:defRPr/>
            </a:pPr>
            <a:r>
              <a:rPr lang="fr-FR" sz="1067" dirty="0" err="1">
                <a:solidFill>
                  <a:prstClr val="black"/>
                </a:solidFill>
                <a:latin typeface="Arial" panose="020B0604020202020204"/>
              </a:rPr>
              <a:t>Souadou</a:t>
            </a:r>
            <a:r>
              <a:rPr lang="fr-FR" sz="1067" dirty="0">
                <a:solidFill>
                  <a:prstClr val="black"/>
                </a:solidFill>
                <a:latin typeface="Arial" panose="020B0604020202020204"/>
              </a:rPr>
              <a:t> GUINDO</a:t>
            </a:r>
          </a:p>
          <a:p>
            <a:pPr defTabSz="609585">
              <a:defRPr/>
            </a:pPr>
            <a:r>
              <a:rPr lang="fr-FR" sz="1067" dirty="0">
                <a:solidFill>
                  <a:prstClr val="black"/>
                </a:solidFill>
                <a:latin typeface="Arial" panose="020B0604020202020204"/>
              </a:rPr>
              <a:t>Chargée de développement </a:t>
            </a:r>
          </a:p>
          <a:p>
            <a:pPr defTabSz="609585">
              <a:defRPr/>
            </a:pPr>
            <a:r>
              <a:rPr lang="fr-FR" sz="1067" dirty="0" err="1">
                <a:solidFill>
                  <a:prstClr val="black"/>
                </a:solidFill>
                <a:latin typeface="Arial" panose="020B0604020202020204"/>
              </a:rPr>
              <a:t>Agrotech</a:t>
            </a:r>
            <a:r>
              <a:rPr lang="fr-FR" sz="1067" dirty="0">
                <a:solidFill>
                  <a:prstClr val="black"/>
                </a:solidFill>
                <a:latin typeface="Arial" panose="020B0604020202020204"/>
              </a:rPr>
              <a:t>, santé, cosmétiques</a:t>
            </a:r>
          </a:p>
          <a:p>
            <a:pPr defTabSz="609585">
              <a:defRPr/>
            </a:pPr>
            <a:r>
              <a:rPr lang="fr-FR" sz="1067" dirty="0">
                <a:solidFill>
                  <a:prstClr val="black"/>
                </a:solidFill>
                <a:latin typeface="Arial" panose="020B0604020202020204"/>
                <a:hlinkClick r:id="rId8"/>
              </a:rPr>
              <a:t>souadou.guindo@businessfrance.fr</a:t>
            </a:r>
            <a:r>
              <a:rPr lang="fr-FR" sz="1067" dirty="0">
                <a:solidFill>
                  <a:prstClr val="black"/>
                </a:solidFill>
                <a:latin typeface="Arial" panose="020B0604020202020204"/>
              </a:rPr>
              <a:t>  </a:t>
            </a:r>
            <a:r>
              <a:rPr lang="fr-FR" sz="1067" dirty="0">
                <a:solidFill>
                  <a:srgbClr val="26358C"/>
                </a:solidFill>
                <a:latin typeface="Calibri" panose="020F0502020204030204" pitchFamily="34" charset="0"/>
                <a:cs typeface="Calibri" panose="020F0502020204030204" pitchFamily="34" charset="0"/>
              </a:rPr>
              <a:t> </a:t>
            </a:r>
            <a:endParaRPr lang="fr-FR" sz="1067" dirty="0">
              <a:solidFill>
                <a:prstClr val="black"/>
              </a:solidFill>
              <a:latin typeface="Arial" panose="020B0604020202020204"/>
            </a:endParaRPr>
          </a:p>
          <a:p>
            <a:pPr defTabSz="609585">
              <a:defRPr/>
            </a:pPr>
            <a:endParaRPr lang="fr-FR" sz="1067" dirty="0">
              <a:solidFill>
                <a:prstClr val="black"/>
              </a:solidFill>
              <a:latin typeface="Arial" panose="020B0604020202020204"/>
            </a:endParaRPr>
          </a:p>
          <a:p>
            <a:pPr algn="just" defTabSz="609585">
              <a:defRPr/>
            </a:pPr>
            <a:r>
              <a:rPr lang="fr-FR" sz="1067" dirty="0">
                <a:solidFill>
                  <a:srgbClr val="26358C"/>
                </a:solidFill>
                <a:latin typeface="Arial" panose="020B0604020202020204"/>
                <a:cs typeface="Arial" panose="020B0604020202020204" pitchFamily="34" charset="0"/>
              </a:rPr>
              <a:t>Diplômée en Marketing/Vente et en Management par la Qualité, </a:t>
            </a:r>
            <a:r>
              <a:rPr lang="fr-FR" sz="1067" dirty="0" err="1">
                <a:solidFill>
                  <a:srgbClr val="26358C"/>
                </a:solidFill>
                <a:latin typeface="Arial" panose="020B0604020202020204"/>
                <a:cs typeface="Arial" panose="020B0604020202020204" pitchFamily="34" charset="0"/>
              </a:rPr>
              <a:t>Souadou</a:t>
            </a:r>
            <a:r>
              <a:rPr lang="fr-FR" sz="1067" dirty="0">
                <a:solidFill>
                  <a:srgbClr val="26358C"/>
                </a:solidFill>
                <a:latin typeface="Arial" panose="020B0604020202020204"/>
                <a:cs typeface="Arial" panose="020B0604020202020204" pitchFamily="34" charset="0"/>
              </a:rPr>
              <a:t> est arrivée au bureau Business France du Sénégal en 2015, après être passée par les services économiques de l’Ambassade puis dans la communication évènementielle dans le privé. En plus de sa connaissance du marché sénégalais, elle a développé une solide expertise dans les secteurs de l’agroalimentaire, la santé/cosmétique et le tourisme. </a:t>
            </a:r>
          </a:p>
        </p:txBody>
      </p:sp>
      <p:sp>
        <p:nvSpPr>
          <p:cNvPr id="20" name="ZoneTexte 19">
            <a:extLst>
              <a:ext uri="{FF2B5EF4-FFF2-40B4-BE49-F238E27FC236}">
                <a16:creationId xmlns:a16="http://schemas.microsoft.com/office/drawing/2014/main" id="{4D66C326-50E1-411D-8ED1-A2FFAD89F7B9}"/>
              </a:ext>
            </a:extLst>
          </p:cNvPr>
          <p:cNvSpPr txBox="1"/>
          <p:nvPr/>
        </p:nvSpPr>
        <p:spPr>
          <a:xfrm>
            <a:off x="8698038" y="3927866"/>
            <a:ext cx="2682655" cy="2555508"/>
          </a:xfrm>
          <a:prstGeom prst="rect">
            <a:avLst/>
          </a:prstGeom>
          <a:noFill/>
        </p:spPr>
        <p:txBody>
          <a:bodyPr wrap="square">
            <a:spAutoFit/>
          </a:bodyPr>
          <a:lstStyle/>
          <a:p>
            <a:pPr algn="just" defTabSz="609585">
              <a:defRPr/>
            </a:pPr>
            <a:r>
              <a:rPr lang="fr-FR" sz="1067" dirty="0">
                <a:solidFill>
                  <a:prstClr val="black"/>
                </a:solidFill>
                <a:latin typeface="Arial" panose="020B0604020202020204"/>
              </a:rPr>
              <a:t>Maylis DENIS</a:t>
            </a:r>
          </a:p>
          <a:p>
            <a:pPr algn="just" defTabSz="609585">
              <a:defRPr/>
            </a:pPr>
            <a:r>
              <a:rPr lang="fr-FR" sz="1067" dirty="0">
                <a:solidFill>
                  <a:prstClr val="black"/>
                </a:solidFill>
                <a:latin typeface="Arial" panose="020B0604020202020204"/>
              </a:rPr>
              <a:t>Chargée de développement </a:t>
            </a:r>
          </a:p>
          <a:p>
            <a:pPr algn="just" defTabSz="609585">
              <a:defRPr/>
            </a:pPr>
            <a:r>
              <a:rPr lang="fr-FR" sz="1067" dirty="0" err="1">
                <a:solidFill>
                  <a:prstClr val="black"/>
                </a:solidFill>
                <a:latin typeface="Arial" panose="020B0604020202020204"/>
              </a:rPr>
              <a:t>Tech&amp;Services</a:t>
            </a:r>
            <a:r>
              <a:rPr lang="fr-FR" sz="1067" dirty="0">
                <a:solidFill>
                  <a:prstClr val="black"/>
                </a:solidFill>
                <a:latin typeface="Arial" panose="020B0604020202020204"/>
              </a:rPr>
              <a:t>, Art de vivre, Sport</a:t>
            </a:r>
            <a:br>
              <a:rPr lang="fr-FR" sz="1067" dirty="0">
                <a:solidFill>
                  <a:prstClr val="black"/>
                </a:solidFill>
                <a:latin typeface="Arial" panose="020B0604020202020204"/>
              </a:rPr>
            </a:br>
            <a:r>
              <a:rPr lang="fr-FR" sz="1067" dirty="0">
                <a:solidFill>
                  <a:prstClr val="black"/>
                </a:solidFill>
                <a:latin typeface="Arial" panose="020B0604020202020204"/>
                <a:hlinkClick r:id="rId9"/>
              </a:rPr>
              <a:t>maylis.denis@businessfrance.fr</a:t>
            </a:r>
            <a:r>
              <a:rPr lang="fr-FR" sz="1067" dirty="0">
                <a:solidFill>
                  <a:prstClr val="black"/>
                </a:solidFill>
                <a:latin typeface="Arial" panose="020B0604020202020204"/>
              </a:rPr>
              <a:t>  </a:t>
            </a:r>
            <a:r>
              <a:rPr lang="fr-FR" sz="1067" dirty="0">
                <a:solidFill>
                  <a:srgbClr val="26358C"/>
                </a:solidFill>
                <a:latin typeface="Calibri" panose="020F0502020204030204" pitchFamily="34" charset="0"/>
                <a:cs typeface="Calibri" panose="020F0502020204030204" pitchFamily="34" charset="0"/>
              </a:rPr>
              <a:t> </a:t>
            </a:r>
            <a:endParaRPr lang="fr-FR" sz="1067" dirty="0">
              <a:solidFill>
                <a:prstClr val="black"/>
              </a:solidFill>
              <a:latin typeface="Arial" panose="020B0604020202020204"/>
            </a:endParaRPr>
          </a:p>
          <a:p>
            <a:pPr algn="just" defTabSz="609585">
              <a:defRPr/>
            </a:pPr>
            <a:endParaRPr lang="fr-FR" sz="1067" dirty="0">
              <a:solidFill>
                <a:prstClr val="black"/>
              </a:solidFill>
              <a:latin typeface="Arial" panose="020B0604020202020204"/>
            </a:endParaRPr>
          </a:p>
          <a:p>
            <a:pPr algn="just">
              <a:defRPr/>
            </a:pPr>
            <a:r>
              <a:rPr lang="fr-FR" sz="1067" dirty="0">
                <a:solidFill>
                  <a:srgbClr val="26358C"/>
                </a:solidFill>
                <a:latin typeface="Arial" panose="020B0604020202020204"/>
                <a:cs typeface="Arial" panose="020B0604020202020204" pitchFamily="34" charset="0"/>
              </a:rPr>
              <a:t>Maylis a rejoint le bureau de Business France à Dakar depuis octobre 2022 après plusieurs expériences en Côte d’Ivoire et en France, dans le secteur du numérique notamment. Elle est titulaire d’un Master en droit et sciences politiques, études européennes et internationales.</a:t>
            </a:r>
          </a:p>
          <a:p>
            <a:pPr algn="just">
              <a:defRPr/>
            </a:pPr>
            <a:endParaRPr lang="fr-FR" sz="1067" dirty="0">
              <a:solidFill>
                <a:srgbClr val="26358C"/>
              </a:solidFill>
              <a:latin typeface="Arial" panose="020B0604020202020204"/>
              <a:cs typeface="Arial" panose="020B0604020202020204" pitchFamily="34" charset="0"/>
            </a:endParaRPr>
          </a:p>
          <a:p>
            <a:pPr algn="just">
              <a:defRPr/>
            </a:pPr>
            <a:endParaRPr lang="fr-FR" sz="1067" dirty="0">
              <a:solidFill>
                <a:prstClr val="black"/>
              </a:solidFill>
              <a:latin typeface="Arial" panose="020B0604020202020204"/>
            </a:endParaRPr>
          </a:p>
        </p:txBody>
      </p:sp>
      <p:pic>
        <p:nvPicPr>
          <p:cNvPr id="26" name="Image 25">
            <a:extLst>
              <a:ext uri="{FF2B5EF4-FFF2-40B4-BE49-F238E27FC236}">
                <a16:creationId xmlns:a16="http://schemas.microsoft.com/office/drawing/2014/main" id="{D3EC1D1A-5568-479A-93A0-252A733F337A}"/>
              </a:ext>
            </a:extLst>
          </p:cNvPr>
          <p:cNvPicPr>
            <a:picLocks noChangeAspect="1"/>
          </p:cNvPicPr>
          <p:nvPr/>
        </p:nvPicPr>
        <p:blipFill>
          <a:blip r:embed="rId10"/>
          <a:stretch>
            <a:fillRect/>
          </a:stretch>
        </p:blipFill>
        <p:spPr>
          <a:xfrm>
            <a:off x="7991941" y="3791802"/>
            <a:ext cx="499039" cy="670351"/>
          </a:xfrm>
          <a:prstGeom prst="rect">
            <a:avLst/>
          </a:prstGeom>
        </p:spPr>
      </p:pic>
      <p:pic>
        <p:nvPicPr>
          <p:cNvPr id="3" name="Image 2">
            <a:extLst>
              <a:ext uri="{FF2B5EF4-FFF2-40B4-BE49-F238E27FC236}">
                <a16:creationId xmlns:a16="http://schemas.microsoft.com/office/drawing/2014/main" id="{88A355AE-44D8-90C4-E748-26BAA3FBBEBC}"/>
              </a:ext>
            </a:extLst>
          </p:cNvPr>
          <p:cNvPicPr>
            <a:picLocks noChangeAspect="1"/>
          </p:cNvPicPr>
          <p:nvPr/>
        </p:nvPicPr>
        <p:blipFill>
          <a:blip r:embed="rId11"/>
          <a:stretch>
            <a:fillRect/>
          </a:stretch>
        </p:blipFill>
        <p:spPr>
          <a:xfrm>
            <a:off x="11405570" y="3791802"/>
            <a:ext cx="627937" cy="724318"/>
          </a:xfrm>
          <a:prstGeom prst="rect">
            <a:avLst/>
          </a:prstGeom>
        </p:spPr>
      </p:pic>
    </p:spTree>
    <p:extLst>
      <p:ext uri="{BB962C8B-B14F-4D97-AF65-F5344CB8AC3E}">
        <p14:creationId xmlns:p14="http://schemas.microsoft.com/office/powerpoint/2010/main" val="24083364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ZoneTexte 6">
            <a:extLst>
              <a:ext uri="{FF2B5EF4-FFF2-40B4-BE49-F238E27FC236}">
                <a16:creationId xmlns:a16="http://schemas.microsoft.com/office/drawing/2014/main" id="{DF7BEEE8-C92D-4AE7-B4B7-7CD213C1BBA4}"/>
              </a:ext>
            </a:extLst>
          </p:cNvPr>
          <p:cNvSpPr txBox="1"/>
          <p:nvPr/>
        </p:nvSpPr>
        <p:spPr>
          <a:xfrm>
            <a:off x="784876" y="2123336"/>
            <a:ext cx="3315761" cy="2719719"/>
          </a:xfrm>
          <a:prstGeom prst="rect">
            <a:avLst/>
          </a:prstGeom>
          <a:noFill/>
        </p:spPr>
        <p:txBody>
          <a:bodyPr wrap="square">
            <a:spAutoFit/>
          </a:bodyPr>
          <a:lstStyle/>
          <a:p>
            <a:pPr defTabSz="609585">
              <a:defRPr/>
            </a:pPr>
            <a:r>
              <a:rPr lang="fr-FR" sz="1067" dirty="0">
                <a:solidFill>
                  <a:prstClr val="black"/>
                </a:solidFill>
                <a:latin typeface="Arial" panose="020B0604020202020204"/>
              </a:rPr>
              <a:t>Cécile HAUTEFORT-HEGAZY</a:t>
            </a:r>
          </a:p>
          <a:p>
            <a:pPr defTabSz="609585">
              <a:defRPr/>
            </a:pPr>
            <a:r>
              <a:rPr lang="fr-FR" sz="1067" dirty="0">
                <a:solidFill>
                  <a:prstClr val="black"/>
                </a:solidFill>
                <a:latin typeface="Arial" panose="020B0604020202020204"/>
              </a:rPr>
              <a:t>Directeur IDF Business France / </a:t>
            </a:r>
          </a:p>
          <a:p>
            <a:pPr defTabSz="609585">
              <a:defRPr/>
            </a:pPr>
            <a:r>
              <a:rPr lang="fr-FR" sz="1067" dirty="0">
                <a:solidFill>
                  <a:prstClr val="black"/>
                </a:solidFill>
                <a:latin typeface="Arial" panose="020B0604020202020204"/>
              </a:rPr>
              <a:t>Coordinatrice Team France Export </a:t>
            </a:r>
            <a:br>
              <a:rPr lang="fr-FR" sz="1067" dirty="0">
                <a:solidFill>
                  <a:prstClr val="black"/>
                </a:solidFill>
                <a:latin typeface="Arial" panose="020B0604020202020204"/>
              </a:rPr>
            </a:br>
            <a:r>
              <a:rPr lang="fr-FR" sz="1067" dirty="0">
                <a:solidFill>
                  <a:prstClr val="black"/>
                </a:solidFill>
                <a:latin typeface="Arial" panose="020B0604020202020204"/>
              </a:rPr>
              <a:t>Tél. : 01 40 73 34 97</a:t>
            </a:r>
            <a:br>
              <a:rPr lang="fr-FR" sz="1067" dirty="0">
                <a:solidFill>
                  <a:prstClr val="black"/>
                </a:solidFill>
                <a:latin typeface="Arial" panose="020B0604020202020204"/>
              </a:rPr>
            </a:br>
            <a:r>
              <a:rPr lang="fr-FR" sz="1067" dirty="0">
                <a:solidFill>
                  <a:prstClr val="black"/>
                </a:solidFill>
                <a:latin typeface="Arial" panose="020B0604020202020204"/>
                <a:hlinkClick r:id="rId2"/>
              </a:rPr>
              <a:t>cecile.hauteforthegazy@businessfrance.fr</a:t>
            </a:r>
            <a:r>
              <a:rPr lang="fr-FR" sz="1067" dirty="0">
                <a:solidFill>
                  <a:prstClr val="black"/>
                </a:solidFill>
                <a:latin typeface="Arial" panose="020B0604020202020204"/>
              </a:rPr>
              <a:t> </a:t>
            </a:r>
          </a:p>
          <a:p>
            <a:pPr defTabSz="609585">
              <a:defRPr/>
            </a:pPr>
            <a:endParaRPr lang="fr-FR" sz="1067" dirty="0">
              <a:solidFill>
                <a:prstClr val="black"/>
              </a:solidFill>
              <a:latin typeface="Arial" panose="020B0604020202020204"/>
            </a:endParaRPr>
          </a:p>
          <a:p>
            <a:pPr algn="just" rtl="0" fontAlgn="base"/>
            <a:r>
              <a:rPr lang="fr-FR" sz="1067" dirty="0">
                <a:solidFill>
                  <a:srgbClr val="26358C"/>
                </a:solidFill>
                <a:latin typeface="Arial" panose="020B0604020202020204"/>
                <a:cs typeface="Arial" panose="020B0604020202020204" pitchFamily="34" charset="0"/>
              </a:rPr>
              <a:t>Après 7 ans au sein des équipes du développement économique du Département des Hauts-de-Seine, Cécile a rejoint Business France en 2015, et il assure depuis novembre 2020 la Direction du réseau Ile-de-France de la Team France Export. Titulaire d’un diplôme en droit public et en science politique, spécialisée sur la zone Moyen-Orient, Cécile s’appuie sur une expérience de 20 ans de terrain, dont 15 au service des entreprises franciliennes, </a:t>
            </a:r>
            <a:endParaRPr lang="en-US" sz="1067" dirty="0">
              <a:solidFill>
                <a:srgbClr val="26358C"/>
              </a:solidFill>
              <a:latin typeface="Arial" panose="020B0604020202020204"/>
              <a:cs typeface="Arial" panose="020B0604020202020204" pitchFamily="34" charset="0"/>
            </a:endParaRPr>
          </a:p>
        </p:txBody>
      </p:sp>
      <p:sp>
        <p:nvSpPr>
          <p:cNvPr id="14" name="Titre 4">
            <a:extLst>
              <a:ext uri="{FF2B5EF4-FFF2-40B4-BE49-F238E27FC236}">
                <a16:creationId xmlns:a16="http://schemas.microsoft.com/office/drawing/2014/main" id="{E3BB3FBF-32F3-44F1-BB50-FA4410132075}"/>
              </a:ext>
            </a:extLst>
          </p:cNvPr>
          <p:cNvSpPr>
            <a:spLocks noGrp="1"/>
          </p:cNvSpPr>
          <p:nvPr>
            <p:ph type="title"/>
          </p:nvPr>
        </p:nvSpPr>
        <p:spPr>
          <a:xfrm>
            <a:off x="2086209" y="303663"/>
            <a:ext cx="6546051" cy="332399"/>
          </a:xfrm>
        </p:spPr>
        <p:txBody>
          <a:bodyPr/>
          <a:lstStyle/>
          <a:p>
            <a:r>
              <a:rPr lang="fr-FR" dirty="0">
                <a:solidFill>
                  <a:schemeClr val="tx1"/>
                </a:solidFill>
              </a:rPr>
              <a:t>L’ÉQUIPE PROJET EN IDF </a:t>
            </a:r>
            <a:endParaRPr lang="fr-FR" dirty="0"/>
          </a:p>
        </p:txBody>
      </p:sp>
      <p:sp>
        <p:nvSpPr>
          <p:cNvPr id="16" name="Espace réservé du texte 20">
            <a:extLst>
              <a:ext uri="{FF2B5EF4-FFF2-40B4-BE49-F238E27FC236}">
                <a16:creationId xmlns:a16="http://schemas.microsoft.com/office/drawing/2014/main" id="{05DFE15A-D86F-41C5-AACE-0251E455CDB5}"/>
              </a:ext>
            </a:extLst>
          </p:cNvPr>
          <p:cNvSpPr txBox="1">
            <a:spLocks/>
          </p:cNvSpPr>
          <p:nvPr/>
        </p:nvSpPr>
        <p:spPr>
          <a:xfrm>
            <a:off x="271940" y="874943"/>
            <a:ext cx="11390973" cy="473261"/>
          </a:xfrm>
          <a:prstGeom prst="rect">
            <a:avLst/>
          </a:prstGeom>
        </p:spPr>
        <p:txBody>
          <a:bodyPr/>
          <a:lstStyle>
            <a:lvl1pPr marL="0" indent="0" algn="ctr" defTabSz="457200" rtl="0" eaLnBrk="1" latinLnBrk="0" hangingPunct="1">
              <a:spcBef>
                <a:spcPct val="20000"/>
              </a:spcBef>
              <a:buFont typeface="Arial"/>
              <a:buNone/>
              <a:defRPr sz="1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r>
              <a:rPr lang="fr-FR" b="1" kern="0" dirty="0">
                <a:cs typeface="Arial" panose="020B0604020202020204" pitchFamily="34" charset="0"/>
              </a:rPr>
              <a:t>Le projet est piloté par Cécile Hautefort-Hegazy, coordinatrice de la Team France Export en Ile-de-France pour la partie Recrutement et accompagnement des entreprises, et par Nacera </a:t>
            </a:r>
            <a:r>
              <a:rPr lang="fr-FR" b="1" kern="0" dirty="0" err="1">
                <a:cs typeface="Arial" panose="020B0604020202020204" pitchFamily="34" charset="0"/>
              </a:rPr>
              <a:t>Amari-Police</a:t>
            </a:r>
            <a:r>
              <a:rPr lang="fr-FR" b="1" kern="0" dirty="0">
                <a:cs typeface="Arial" panose="020B0604020202020204" pitchFamily="34" charset="0"/>
              </a:rPr>
              <a:t>, Chargée de projet à la CCI Paris Ile-de-France pour les actions collectives de préparation et de suivi de la mission en France, </a:t>
            </a:r>
          </a:p>
        </p:txBody>
      </p:sp>
      <p:pic>
        <p:nvPicPr>
          <p:cNvPr id="1028" name="Picture 4">
            <a:extLst>
              <a:ext uri="{FF2B5EF4-FFF2-40B4-BE49-F238E27FC236}">
                <a16:creationId xmlns:a16="http://schemas.microsoft.com/office/drawing/2014/main" id="{B4BB7A10-7A70-27B5-056E-4ECDE46F62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8136" y="1910345"/>
            <a:ext cx="879900" cy="92069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6">
            <a:extLst>
              <a:ext uri="{FF2B5EF4-FFF2-40B4-BE49-F238E27FC236}">
                <a16:creationId xmlns:a16="http://schemas.microsoft.com/office/drawing/2014/main" id="{5C52AD3A-5F54-47A8-9FD7-B0D96C16F6B5}"/>
              </a:ext>
            </a:extLst>
          </p:cNvPr>
          <p:cNvSpPr txBox="1"/>
          <p:nvPr/>
        </p:nvSpPr>
        <p:spPr>
          <a:xfrm>
            <a:off x="6343897" y="2176332"/>
            <a:ext cx="3315761" cy="2719719"/>
          </a:xfrm>
          <a:prstGeom prst="rect">
            <a:avLst/>
          </a:prstGeom>
          <a:noFill/>
        </p:spPr>
        <p:txBody>
          <a:bodyPr wrap="square">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09585">
              <a:defRPr/>
            </a:pPr>
            <a:endParaRPr lang="fr-FR" sz="1067" dirty="0">
              <a:solidFill>
                <a:prstClr val="black"/>
              </a:solidFill>
              <a:latin typeface="Arial" panose="020B0604020202020204"/>
            </a:endParaRPr>
          </a:p>
          <a:p>
            <a:pPr defTabSz="609585">
              <a:defRPr/>
            </a:pPr>
            <a:r>
              <a:rPr lang="fr-FR" sz="1067" dirty="0" err="1">
                <a:solidFill>
                  <a:prstClr val="black"/>
                </a:solidFill>
                <a:latin typeface="Arial" panose="020B0604020202020204"/>
              </a:rPr>
              <a:t>Nacéra</a:t>
            </a:r>
            <a:r>
              <a:rPr lang="fr-FR" sz="1067" dirty="0">
                <a:solidFill>
                  <a:prstClr val="black"/>
                </a:solidFill>
                <a:latin typeface="Arial" panose="020B0604020202020204"/>
              </a:rPr>
              <a:t> AMARI POLICE</a:t>
            </a:r>
          </a:p>
          <a:p>
            <a:pPr defTabSz="609585">
              <a:defRPr/>
            </a:pPr>
            <a:r>
              <a:rPr lang="fr-FR" sz="1067" dirty="0">
                <a:solidFill>
                  <a:prstClr val="black"/>
                </a:solidFill>
                <a:latin typeface="Arial" panose="020B0604020202020204"/>
              </a:rPr>
              <a:t>Chef de projets internationaux </a:t>
            </a:r>
          </a:p>
          <a:p>
            <a:pPr defTabSz="609585">
              <a:defRPr/>
            </a:pPr>
            <a:r>
              <a:rPr lang="fr-FR" sz="1067" dirty="0">
                <a:solidFill>
                  <a:prstClr val="black"/>
                </a:solidFill>
                <a:latin typeface="Arial" panose="020B0604020202020204"/>
              </a:rPr>
              <a:t>CCI Paris Ile-de-France </a:t>
            </a:r>
          </a:p>
          <a:p>
            <a:pPr defTabSz="609585">
              <a:defRPr/>
            </a:pPr>
            <a:r>
              <a:rPr lang="fr-FR" sz="1067" dirty="0">
                <a:solidFill>
                  <a:prstClr val="black"/>
                </a:solidFill>
                <a:latin typeface="Arial" panose="020B0604020202020204"/>
              </a:rPr>
              <a:t>DGA CCI International</a:t>
            </a:r>
          </a:p>
          <a:p>
            <a:pPr defTabSz="609585">
              <a:defRPr/>
            </a:pPr>
            <a:r>
              <a:rPr lang="fr-FR" sz="1067" dirty="0">
                <a:solidFill>
                  <a:prstClr val="black"/>
                </a:solidFill>
                <a:latin typeface="Arial" panose="020B0604020202020204"/>
                <a:hlinkClick r:id="rId4"/>
              </a:rPr>
              <a:t>namaripolice@cci-paris-idf.fr</a:t>
            </a:r>
            <a:endParaRPr lang="fr-FR" sz="1067" dirty="0">
              <a:solidFill>
                <a:prstClr val="black"/>
              </a:solidFill>
              <a:latin typeface="Arial" panose="020B0604020202020204"/>
            </a:endParaRPr>
          </a:p>
          <a:p>
            <a:pPr defTabSz="609585">
              <a:defRPr/>
            </a:pPr>
            <a:endParaRPr lang="fr-FR" sz="1067" dirty="0">
              <a:solidFill>
                <a:prstClr val="black"/>
              </a:solidFill>
              <a:latin typeface="Arial" panose="020B0604020202020204"/>
            </a:endParaRPr>
          </a:p>
          <a:p>
            <a:pPr algn="just" defTabSz="609585">
              <a:defRPr/>
            </a:pPr>
            <a:r>
              <a:rPr lang="fr-FR" sz="1067" dirty="0">
                <a:solidFill>
                  <a:srgbClr val="0070C0"/>
                </a:solidFill>
                <a:latin typeface="Arial" panose="020B0604020202020204"/>
              </a:rPr>
              <a:t>Après 13 ans en tant que Conseiller en développement international, </a:t>
            </a:r>
            <a:r>
              <a:rPr lang="fr-FR" sz="1067" dirty="0" err="1">
                <a:solidFill>
                  <a:srgbClr val="0070C0"/>
                </a:solidFill>
                <a:latin typeface="Arial" panose="020B0604020202020204"/>
              </a:rPr>
              <a:t>Nacéra</a:t>
            </a:r>
            <a:r>
              <a:rPr lang="fr-FR" sz="1067" dirty="0">
                <a:solidFill>
                  <a:srgbClr val="0070C0"/>
                </a:solidFill>
                <a:latin typeface="Arial" panose="020B0604020202020204"/>
              </a:rPr>
              <a:t> a rejoint, en 2019 le Département Evènements Réseaux Partenariats Pays comme Chef de projet internationaux. </a:t>
            </a:r>
          </a:p>
          <a:p>
            <a:pPr algn="just" defTabSz="609585">
              <a:defRPr/>
            </a:pPr>
            <a:r>
              <a:rPr lang="fr-FR" sz="1067" dirty="0">
                <a:solidFill>
                  <a:srgbClr val="0070C0"/>
                </a:solidFill>
                <a:latin typeface="Arial" panose="020B0604020202020204"/>
              </a:rPr>
              <a:t>Elle a en charge l'organisation d'évènements collectifs pour informer, préparer et mettre en réseaux les entreprises franciliennes qui se développent à l’international.</a:t>
            </a:r>
          </a:p>
        </p:txBody>
      </p:sp>
      <p:sp>
        <p:nvSpPr>
          <p:cNvPr id="3" name="Ellipse 2">
            <a:extLst>
              <a:ext uri="{FF2B5EF4-FFF2-40B4-BE49-F238E27FC236}">
                <a16:creationId xmlns:a16="http://schemas.microsoft.com/office/drawing/2014/main" id="{FB4CBA7F-4A69-C545-B006-267D09DEDF26}"/>
              </a:ext>
            </a:extLst>
          </p:cNvPr>
          <p:cNvSpPr>
            <a:spLocks noChangeAspect="1"/>
          </p:cNvSpPr>
          <p:nvPr/>
        </p:nvSpPr>
        <p:spPr>
          <a:xfrm>
            <a:off x="8391378" y="2176332"/>
            <a:ext cx="917687" cy="917687"/>
          </a:xfrm>
          <a:prstGeom prst="ellipse">
            <a:avLst/>
          </a:prstGeom>
          <a:blipFill>
            <a:blip r:embed="rId5">
              <a:extLst>
                <a:ext uri="{BEBA8EAE-BF5A-486C-A8C5-ECC9F3942E4B}">
                  <a14:imgProps xmlns:a14="http://schemas.microsoft.com/office/drawing/2010/main">
                    <a14:imgLayer r:embed="rId6">
                      <a14:imgEffect>
                        <a14:brightnessContrast bright="24000"/>
                      </a14:imgEffect>
                    </a14:imgLayer>
                  </a14:imgProps>
                </a:ext>
              </a:extLst>
            </a:blip>
            <a:stretch>
              <a:fillRect/>
            </a:stretch>
          </a:blipFill>
          <a:ln>
            <a:solidFill>
              <a:schemeClr val="bg1">
                <a:lumMod val="65000"/>
              </a:schemeClr>
            </a:solidFill>
          </a:ln>
          <a:effectLst>
            <a:outerShdw blurRad="50800" dist="38100" dir="8100000" algn="tr" rotWithShape="0">
              <a:schemeClr val="accent5">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a:p>
        </p:txBody>
      </p:sp>
    </p:spTree>
    <p:extLst>
      <p:ext uri="{BB962C8B-B14F-4D97-AF65-F5344CB8AC3E}">
        <p14:creationId xmlns:p14="http://schemas.microsoft.com/office/powerpoint/2010/main" val="542464661"/>
      </p:ext>
    </p:extLst>
  </p:cSld>
  <p:clrMapOvr>
    <a:masterClrMapping/>
  </p:clrMapOvr>
</p:sld>
</file>

<file path=ppt/theme/theme1.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Conception personnalisée">
  <a:themeElements>
    <a:clrScheme name="Business France bis">
      <a:dk1>
        <a:srgbClr val="203279"/>
      </a:dk1>
      <a:lt1>
        <a:srgbClr val="203279"/>
      </a:lt1>
      <a:dk2>
        <a:srgbClr val="FFFFFF"/>
      </a:dk2>
      <a:lt2>
        <a:srgbClr val="FFFFFF"/>
      </a:lt2>
      <a:accent1>
        <a:srgbClr val="203279"/>
      </a:accent1>
      <a:accent2>
        <a:srgbClr val="E30011"/>
      </a:accent2>
      <a:accent3>
        <a:srgbClr val="FFFFFF"/>
      </a:accent3>
      <a:accent4>
        <a:srgbClr val="000000"/>
      </a:accent4>
      <a:accent5>
        <a:srgbClr val="203279"/>
      </a:accent5>
      <a:accent6>
        <a:srgbClr val="E30011"/>
      </a:accent6>
      <a:hlink>
        <a:srgbClr val="E30011"/>
      </a:hlink>
      <a:folHlink>
        <a:srgbClr val="954F72"/>
      </a:folHlink>
    </a:clrScheme>
    <a:fontScheme name="Business France">
      <a:majorFont>
        <a:latin typeface="Museo 700"/>
        <a:ea typeface=""/>
        <a:cs typeface=""/>
      </a:majorFont>
      <a:minorFont>
        <a:latin typeface="Avenir LT Std 35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dele PPT blanc_Business France_2018.potx [Lecture seule]" id="{22158422-F663-42DB-9516-AFE52FF8D67F}" vid="{3CD5E2DE-30F4-4292-A34F-CC4DD0502968}"/>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9C165653B055E45A6F0ADFAFEA63F43" ma:contentTypeVersion="2" ma:contentTypeDescription="Crée un document." ma:contentTypeScope="" ma:versionID="b726320aa98b59fcfa92c5b53c3dcbf7">
  <xsd:schema xmlns:xsd="http://www.w3.org/2001/XMLSchema" xmlns:xs="http://www.w3.org/2001/XMLSchema" xmlns:p="http://schemas.microsoft.com/office/2006/metadata/properties" xmlns:ns2="beca26ee-a880-4fda-8f75-1c0cb6afbf8c" targetNamespace="http://schemas.microsoft.com/office/2006/metadata/properties" ma:root="true" ma:fieldsID="7880633ea4eb89805e95d6208b5624e1" ns2:_="">
    <xsd:import namespace="beca26ee-a880-4fda-8f75-1c0cb6afbf8c"/>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ca26ee-a880-4fda-8f75-1c0cb6afbf8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6021CA8-9E0A-4AB3-A281-37A737C1F786}">
  <ds:schemaRefs>
    <ds:schemaRef ds:uri="3494a484-bf47-4ae9-b925-05a685e5ffa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A8A15285-4B8E-437B-A083-E2E8FF392B98}">
  <ds:schemaRefs>
    <ds:schemaRef ds:uri="http://schemas.microsoft.com/sharepoint/v3/contenttype/forms"/>
  </ds:schemaRefs>
</ds:datastoreItem>
</file>

<file path=customXml/itemProps3.xml><?xml version="1.0" encoding="utf-8"?>
<ds:datastoreItem xmlns:ds="http://schemas.openxmlformats.org/officeDocument/2006/customXml" ds:itemID="{A981A07C-4F48-4E7D-929D-D77CA149DE66}">
  <ds:schemaRefs>
    <ds:schemaRef ds:uri="beca26ee-a880-4fda-8f75-1c0cb6afbf8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6046</TotalTime>
  <Words>2726</Words>
  <Application>Microsoft Office PowerPoint</Application>
  <PresentationFormat>Grand écran</PresentationFormat>
  <Paragraphs>389</Paragraphs>
  <Slides>15</Slides>
  <Notes>11</Notes>
  <HiddenSlides>0</HiddenSlides>
  <MMClips>0</MMClips>
  <ScaleCrop>false</ScaleCrop>
  <HeadingPairs>
    <vt:vector size="6" baseType="variant">
      <vt:variant>
        <vt:lpstr>Polices utilisées</vt:lpstr>
      </vt:variant>
      <vt:variant>
        <vt:i4>12</vt:i4>
      </vt:variant>
      <vt:variant>
        <vt:lpstr>Thème</vt:lpstr>
      </vt:variant>
      <vt:variant>
        <vt:i4>2</vt:i4>
      </vt:variant>
      <vt:variant>
        <vt:lpstr>Titres des diapositives</vt:lpstr>
      </vt:variant>
      <vt:variant>
        <vt:i4>15</vt:i4>
      </vt:variant>
    </vt:vector>
  </HeadingPairs>
  <TitlesOfParts>
    <vt:vector size="29" baseType="lpstr">
      <vt:lpstr>Arial</vt:lpstr>
      <vt:lpstr>Arial Black</vt:lpstr>
      <vt:lpstr>Avenir LT Std 35 Light</vt:lpstr>
      <vt:lpstr>Calibri</vt:lpstr>
      <vt:lpstr>Calibri Light</vt:lpstr>
      <vt:lpstr>Calisto MT</vt:lpstr>
      <vt:lpstr>Futura LT</vt:lpstr>
      <vt:lpstr>Museo 300</vt:lpstr>
      <vt:lpstr>Museo 700</vt:lpstr>
      <vt:lpstr>Segoe UI</vt:lpstr>
      <vt:lpstr>Segoe UI Historic</vt:lpstr>
      <vt:lpstr>Wingdings</vt:lpstr>
      <vt:lpstr>Conception personnalisée</vt:lpstr>
      <vt:lpstr>2_Conception personnalisée</vt:lpstr>
      <vt:lpstr>Présentation PowerPoint</vt:lpstr>
      <vt:lpstr>Rappel du contexte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Proposition de programme : ateliers collectif de préparation  et suivi</vt:lpstr>
      <vt:lpstr>L’ÉQUIPE PROJET AU SENEGAL</vt:lpstr>
      <vt:lpstr>L’ÉQUIPE PROJET EN IDF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DRZAZGA,Zaneta</dc:creator>
  <cp:lastModifiedBy>HAUTEFORT HEGAZY,Cécile</cp:lastModifiedBy>
  <cp:revision>664</cp:revision>
  <dcterms:created xsi:type="dcterms:W3CDTF">2019-11-02T19:19:35Z</dcterms:created>
  <dcterms:modified xsi:type="dcterms:W3CDTF">2022-12-06T09:19:39Z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0x010100B9C165653B055E45A6F0ADFAFEA63F43</vt:lpwstr>
  </property>
</Properties>
</file>