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65" d="100"/>
          <a:sy n="65" d="100"/>
        </p:scale>
        <p:origin x="32" y="4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2B60FE-03AF-4C39-B82C-E1B294980953}"/>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6F677E3D-853D-4EB3-93C3-F0B0524F695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9029993A-A3E1-4793-B51F-115A8971E968}"/>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AF1F2212-8866-4A49-8119-74DDF717560F}"/>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B9A7DD62-8FF3-4F86-8A74-E5C86EC4EE7C}"/>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29587834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9147C4-DF4E-4024-A51F-7CC3A8E6A849}"/>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2103BBE2-2F95-444C-AC85-0A2F90F78306}"/>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22286402-11FC-4EED-92E3-87CFD2FDB2AC}"/>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D8F1DCAD-A404-4082-AC96-1D210E99D41A}"/>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E5051897-547E-4C30-9398-107289CA684E}"/>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6532508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CD80D2F-3F41-4A13-858B-513FF2DA08A6}"/>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124A06F1-B6FF-46E1-A68B-850B9A4E7B82}"/>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9CD4264D-947A-4A0B-B256-083C4A17361F}"/>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9F9A572A-C847-4EEC-990D-41C755872AE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857CC963-5AFD-45D8-8857-2F109B1D4247}"/>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24622911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BC59C0-587E-4E9C-86BA-0C7F1E2B1424}"/>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B4EA47A8-A792-496E-954C-41D9B81D1D7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305BBC02-4A1F-4D1A-9461-78250FF53AC2}"/>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DE60E4FE-467A-4681-A739-C202FB0D165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CA64FF3-E63C-4FDC-865B-E10A2A424CD9}"/>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3511245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36C9C1-94D5-4F36-81B9-34A9442C53BF}"/>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9B37E164-0157-4273-A37B-B62DEFB05DF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C005FD50-2542-461F-B7A3-E17438F7FD0A}"/>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145B7A90-9EED-4080-9FEC-6F0DCF74AE8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95755F4D-2214-4AB9-80D2-1CDB759E686B}"/>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4832750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451B54-71DF-4751-86BF-8B1C29CA6FF6}"/>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281DB3D0-954D-4CB3-B2CD-E0AD647AB2B3}"/>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79AAD76A-EE86-4D10-A13D-E3CB5C97DF51}"/>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0FE24384-E084-422E-A5C3-513B8DB67FE4}"/>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6" name="Footer Placeholder 5">
            <a:extLst>
              <a:ext uri="{FF2B5EF4-FFF2-40B4-BE49-F238E27FC236}">
                <a16:creationId xmlns:a16="http://schemas.microsoft.com/office/drawing/2014/main" id="{A993AF16-7E31-4044-9760-1D707315622E}"/>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3432033B-B0FE-4959-8D0F-DEF682A990B5}"/>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6476025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01B43D-6E73-4A78-8099-53D490D7FD78}"/>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6A202D6E-8B60-4864-94A3-C73969B3D038}"/>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493A8921-0C3B-4FF9-A20B-CD6F7E712545}"/>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683DB05F-C1FE-4B16-9B8E-21B99A7736D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21CAE71B-9AAB-496B-B49C-CF9037697048}"/>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C7FF768E-D67E-4DB3-A31A-510037769C8D}"/>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8" name="Footer Placeholder 7">
            <a:extLst>
              <a:ext uri="{FF2B5EF4-FFF2-40B4-BE49-F238E27FC236}">
                <a16:creationId xmlns:a16="http://schemas.microsoft.com/office/drawing/2014/main" id="{E902D1E5-9AA0-4E67-B4D9-07DA09347ADF}"/>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C6E03FAB-9299-4494-A4B2-E82F60971790}"/>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25535765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6D6331F-403A-42AF-B968-13F4A8F67D82}"/>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76E649C5-D2CA-48DC-B35C-75B6527C8749}"/>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4" name="Footer Placeholder 3">
            <a:extLst>
              <a:ext uri="{FF2B5EF4-FFF2-40B4-BE49-F238E27FC236}">
                <a16:creationId xmlns:a16="http://schemas.microsoft.com/office/drawing/2014/main" id="{9F4D13F0-70D0-4974-BF96-C8CE9BFF5938}"/>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19A97BF8-FD08-4A46-AB61-2AA75793722C}"/>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36277563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9A95257-4216-4EAF-8B67-A795806E8498}"/>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3" name="Footer Placeholder 2">
            <a:extLst>
              <a:ext uri="{FF2B5EF4-FFF2-40B4-BE49-F238E27FC236}">
                <a16:creationId xmlns:a16="http://schemas.microsoft.com/office/drawing/2014/main" id="{2B21E71F-6DB0-424E-BA6B-0247084466B3}"/>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A1B0FFC2-8AEB-4F52-B947-C96BA80AA5FB}"/>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8929888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2B4D36-7E65-490E-AD4C-547A540F0F3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2FF6DA52-EBC0-4BEE-BE90-92F5D53C276A}"/>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C70CAF79-4CC2-4109-8681-38D39989314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2D76A7A-8CB9-4FAA-BB67-2BF1D8411B2D}"/>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6" name="Footer Placeholder 5">
            <a:extLst>
              <a:ext uri="{FF2B5EF4-FFF2-40B4-BE49-F238E27FC236}">
                <a16:creationId xmlns:a16="http://schemas.microsoft.com/office/drawing/2014/main" id="{4E271A28-238D-464E-A7B8-642F839BD9C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C9C973BC-0CC0-434F-B9A0-1F3D1C7B461B}"/>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40517994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292949-8005-4F5A-89E1-71B2E1C0245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1D685321-CDC9-48BA-94FF-2F6AD0A3398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1156236A-6F65-4B49-97FD-A464DFCA803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A97747D0-723A-401C-BD8C-C974A6B67DB5}"/>
              </a:ext>
            </a:extLst>
          </p:cNvPr>
          <p:cNvSpPr>
            <a:spLocks noGrp="1"/>
          </p:cNvSpPr>
          <p:nvPr>
            <p:ph type="dt" sz="half" idx="10"/>
          </p:nvPr>
        </p:nvSpPr>
        <p:spPr/>
        <p:txBody>
          <a:bodyPr/>
          <a:lstStyle/>
          <a:p>
            <a:fld id="{CF77AF7C-368D-44A0-92EA-0194C86C3304}" type="datetimeFigureOut">
              <a:rPr lang="en-GB" smtClean="0"/>
              <a:t>21/09/2020</a:t>
            </a:fld>
            <a:endParaRPr lang="en-GB"/>
          </a:p>
        </p:txBody>
      </p:sp>
      <p:sp>
        <p:nvSpPr>
          <p:cNvPr id="6" name="Footer Placeholder 5">
            <a:extLst>
              <a:ext uri="{FF2B5EF4-FFF2-40B4-BE49-F238E27FC236}">
                <a16:creationId xmlns:a16="http://schemas.microsoft.com/office/drawing/2014/main" id="{B5551152-A82A-4E0F-9108-BC2148A475CD}"/>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EDCA1F5-CE5C-4827-883D-71653A567203}"/>
              </a:ext>
            </a:extLst>
          </p:cNvPr>
          <p:cNvSpPr>
            <a:spLocks noGrp="1"/>
          </p:cNvSpPr>
          <p:nvPr>
            <p:ph type="sldNum" sz="quarter" idx="12"/>
          </p:nvPr>
        </p:nvSpPr>
        <p:spPr/>
        <p:txBody>
          <a:bodyPr/>
          <a:lstStyle/>
          <a:p>
            <a:fld id="{7CB85F22-C05C-4A97-A385-F0767A9FA224}" type="slidenum">
              <a:rPr lang="en-GB" smtClean="0"/>
              <a:t>‹#›</a:t>
            </a:fld>
            <a:endParaRPr lang="en-GB"/>
          </a:p>
        </p:txBody>
      </p:sp>
    </p:spTree>
    <p:extLst>
      <p:ext uri="{BB962C8B-B14F-4D97-AF65-F5344CB8AC3E}">
        <p14:creationId xmlns:p14="http://schemas.microsoft.com/office/powerpoint/2010/main" val="63022800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F8F95946-B2DB-45BB-98C2-308F3957D3D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09B6059E-2573-4FCD-8673-812691D01A4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57F3C99-DE47-4BA8-8830-4B657FD190D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F77AF7C-368D-44A0-92EA-0194C86C3304}" type="datetimeFigureOut">
              <a:rPr lang="en-GB" smtClean="0"/>
              <a:t>21/09/2020</a:t>
            </a:fld>
            <a:endParaRPr lang="en-GB"/>
          </a:p>
        </p:txBody>
      </p:sp>
      <p:sp>
        <p:nvSpPr>
          <p:cNvPr id="5" name="Footer Placeholder 4">
            <a:extLst>
              <a:ext uri="{FF2B5EF4-FFF2-40B4-BE49-F238E27FC236}">
                <a16:creationId xmlns:a16="http://schemas.microsoft.com/office/drawing/2014/main" id="{0C4334DD-1A92-452A-BD7F-0B22149FBA4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DAE5DCD8-B967-4182-B784-C689A2845BD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CB85F22-C05C-4A97-A385-F0767A9FA224}" type="slidenum">
              <a:rPr lang="en-GB" smtClean="0"/>
              <a:t>‹#›</a:t>
            </a:fld>
            <a:endParaRPr lang="en-GB"/>
          </a:p>
        </p:txBody>
      </p:sp>
      <p:sp>
        <p:nvSpPr>
          <p:cNvPr id="7" name="MSIPCMContentMarking" descr="{&quot;HashCode&quot;:-1288984879,&quot;Placement&quot;:&quot;Header&quot;,&quot;Top&quot;:0.0,&quot;Left&quot;:451.105438,&quot;SlideWidth&quot;:960,&quot;SlideHeight&quot;:540}">
            <a:extLst>
              <a:ext uri="{FF2B5EF4-FFF2-40B4-BE49-F238E27FC236}">
                <a16:creationId xmlns:a16="http://schemas.microsoft.com/office/drawing/2014/main" id="{A0D226D4-8F62-47F7-B6E0-8A44B7C7BF16}"/>
              </a:ext>
            </a:extLst>
          </p:cNvPr>
          <p:cNvSpPr txBox="1"/>
          <p:nvPr userDrawn="1"/>
        </p:nvSpPr>
        <p:spPr>
          <a:xfrm>
            <a:off x="5729039" y="0"/>
            <a:ext cx="733923" cy="262344"/>
          </a:xfrm>
          <a:prstGeom prst="rect">
            <a:avLst/>
          </a:prstGeom>
          <a:noFill/>
        </p:spPr>
        <p:txBody>
          <a:bodyPr vert="horz" wrap="square" lIns="0" tIns="0" rIns="0" bIns="0" rtlCol="0" anchor="ctr" anchorCtr="1">
            <a:spAutoFit/>
          </a:bodyPr>
          <a:lstStyle/>
          <a:p>
            <a:pPr algn="ctr">
              <a:spcBef>
                <a:spcPts val="0"/>
              </a:spcBef>
              <a:spcAft>
                <a:spcPts val="0"/>
              </a:spcAft>
            </a:pPr>
            <a:r>
              <a:rPr lang="en-GB" sz="1000">
                <a:solidFill>
                  <a:srgbClr val="000000"/>
                </a:solidFill>
                <a:latin typeface="Calibri" panose="020F0502020204030204" pitchFamily="34" charset="0"/>
              </a:rPr>
              <a:t>OFFICIAL</a:t>
            </a:r>
          </a:p>
        </p:txBody>
      </p:sp>
    </p:spTree>
    <p:extLst>
      <p:ext uri="{BB962C8B-B14F-4D97-AF65-F5344CB8AC3E}">
        <p14:creationId xmlns:p14="http://schemas.microsoft.com/office/powerpoint/2010/main" val="6689014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a:extLst>
              <a:ext uri="{FF2B5EF4-FFF2-40B4-BE49-F238E27FC236}">
                <a16:creationId xmlns:a16="http://schemas.microsoft.com/office/drawing/2014/main" id="{81CF4A67-D474-4716-B035-E5618BB5C3FC}"/>
              </a:ext>
            </a:extLst>
          </p:cNvPr>
          <p:cNvGraphicFramePr>
            <a:graphicFrameLocks noGrp="1"/>
          </p:cNvGraphicFramePr>
          <p:nvPr>
            <p:extLst>
              <p:ext uri="{D42A27DB-BD31-4B8C-83A1-F6EECF244321}">
                <p14:modId xmlns:p14="http://schemas.microsoft.com/office/powerpoint/2010/main" val="1460588286"/>
              </p:ext>
            </p:extLst>
          </p:nvPr>
        </p:nvGraphicFramePr>
        <p:xfrm>
          <a:off x="466164" y="923364"/>
          <a:ext cx="11349318" cy="5803751"/>
        </p:xfrm>
        <a:graphic>
          <a:graphicData uri="http://schemas.openxmlformats.org/drawingml/2006/table">
            <a:tbl>
              <a:tblPr firstRow="1" bandRow="1">
                <a:tableStyleId>{5C22544A-7EE6-4342-B048-85BDC9FD1C3A}</a:tableStyleId>
              </a:tblPr>
              <a:tblGrid>
                <a:gridCol w="7390212">
                  <a:extLst>
                    <a:ext uri="{9D8B030D-6E8A-4147-A177-3AD203B41FA5}">
                      <a16:colId xmlns:a16="http://schemas.microsoft.com/office/drawing/2014/main" val="2146584026"/>
                    </a:ext>
                  </a:extLst>
                </a:gridCol>
                <a:gridCol w="3959106">
                  <a:extLst>
                    <a:ext uri="{9D8B030D-6E8A-4147-A177-3AD203B41FA5}">
                      <a16:colId xmlns:a16="http://schemas.microsoft.com/office/drawing/2014/main" val="390263335"/>
                    </a:ext>
                  </a:extLst>
                </a:gridCol>
              </a:tblGrid>
              <a:tr h="2725271">
                <a:tc>
                  <a:txBody>
                    <a:bodyPr/>
                    <a:lstStyle/>
                    <a:p>
                      <a:r>
                        <a:rPr lang="en-GB" sz="1400" b="1" dirty="0">
                          <a:solidFill>
                            <a:schemeClr val="tx1"/>
                          </a:solidFill>
                        </a:rPr>
                        <a:t>Proposed Approach</a:t>
                      </a:r>
                    </a:p>
                    <a:p>
                      <a:endParaRPr lang="en-GB" sz="1400" b="0" dirty="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The scope of the call expects that “at least two (residential and non-residential, new and/or retrofitted) large-scale, real-life demonstrations of promising technology, process and social innovations, in different regions of Europe” are proposed. With a large and varying estate of current and planned building types Network Rail (NR) are able to offer a range of different demonstration sites to consortia. </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GB" sz="1400" b="0" dirty="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Network Rail is committed to being a 'green' organisation and, as one of Britain's biggest landowners, we have a responsibility to work sustainably, to build a railway fit for the future. Its Decarbonisation is working to support the safe and efficient performance of the railway whilst getting the best practicable environmental, social and economic value out of our estate. Understanding how we can design and build future infrastructure in a much more carbon efficient way is of significant interest. </a:t>
                      </a:r>
                    </a:p>
                  </a:txBody>
                  <a:tcPr>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solidFill>
                      <a:schemeClr val="bg1"/>
                    </a:solidFill>
                  </a:tcPr>
                </a:tc>
                <a:tc>
                  <a:txBody>
                    <a:bodyPr/>
                    <a:lstStyle/>
                    <a:p>
                      <a:r>
                        <a:rPr lang="en-GB" sz="1400" b="1" dirty="0">
                          <a:solidFill>
                            <a:schemeClr val="tx1"/>
                          </a:solidFill>
                        </a:rPr>
                        <a:t>Organisational Capabilities</a:t>
                      </a:r>
                    </a:p>
                    <a:p>
                      <a:endParaRPr lang="en-GB" sz="1400" b="0" dirty="0">
                        <a:solidFill>
                          <a:schemeClr val="tx1"/>
                        </a:solidFill>
                      </a:endParaRPr>
                    </a:p>
                    <a:p>
                      <a:r>
                        <a:rPr lang="en-GB" sz="1400" b="0" dirty="0">
                          <a:solidFill>
                            <a:schemeClr val="tx1"/>
                          </a:solidFill>
                        </a:rPr>
                        <a:t>Network Rail is an “arms length” government body with a large building estate which could be used as a demonstration site within a project.</a:t>
                      </a:r>
                    </a:p>
                  </a:txBody>
                  <a:tcPr>
                    <a:lnL w="12700" cap="flat" cmpd="sng" algn="ctr">
                      <a:solidFill>
                        <a:schemeClr val="tx1"/>
                      </a:solidFill>
                      <a:prstDash val="solid"/>
                      <a:round/>
                      <a:headEnd type="none" w="med" len="med"/>
                      <a:tailEnd type="none" w="med" len="med"/>
                    </a:lnL>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834339605"/>
                  </a:ext>
                </a:extLst>
              </a:tr>
              <a:tr h="2725271">
                <a:tc>
                  <a:txBody>
                    <a:bodyPr/>
                    <a:lstStyle/>
                    <a:p>
                      <a:r>
                        <a:rPr lang="en-GB" sz="1400" b="1" dirty="0"/>
                        <a:t>Experience</a:t>
                      </a:r>
                    </a:p>
                    <a:p>
                      <a:endParaRPr lang="en-GB" sz="1400" dirty="0"/>
                    </a:p>
                    <a:p>
                      <a:r>
                        <a:rPr lang="en-GB" sz="1400" dirty="0"/>
                        <a:t>Network Rail (NR) owns, operates and develops Britain’s railway infrastructure. That’s 32,00Km of track, 30,000 bridges, tunnels and viaducts and the thousands of signals, level crossings, buildings and stations. We manage 20 of the UK's largest stations while all the others, over 2,500, are managed by the country’s train operating companies.  We employ ~40,000 people across the UK is a range of public buildings some holding up to 4,000 employees.</a:t>
                      </a:r>
                    </a:p>
                    <a:p>
                      <a:endParaRPr lang="en-GB" sz="1400" dirty="0"/>
                    </a:p>
                    <a:p>
                      <a:r>
                        <a:rPr lang="en-GB" sz="1400" dirty="0"/>
                        <a:t>NR has participated in many European Projects and is a founding member of the Shift2Rail Joint Undertaking where it manages several €10-30M projects.  As a result it is well connected to other Infrastructure Managers across Europe</a:t>
                      </a:r>
                    </a:p>
                    <a:p>
                      <a:endParaRPr lang="en-GB" sz="1400" dirty="0"/>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solidFill>
                      <a:schemeClr val="bg1"/>
                    </a:solidFill>
                  </a:tcPr>
                </a:tc>
                <a:tc>
                  <a:txBody>
                    <a:bodyPr/>
                    <a:lstStyle/>
                    <a:p>
                      <a:pPr marL="0" marR="0" lvl="0" indent="0" algn="l" defTabSz="914377" rtl="0" eaLnBrk="1" fontAlgn="auto" latinLnBrk="0" hangingPunct="1">
                        <a:lnSpc>
                          <a:spcPct val="100000"/>
                        </a:lnSpc>
                        <a:spcBef>
                          <a:spcPts val="0"/>
                        </a:spcBef>
                        <a:spcAft>
                          <a:spcPts val="0"/>
                        </a:spcAft>
                        <a:buClrTx/>
                        <a:buSzTx/>
                        <a:buFontTx/>
                        <a:buNone/>
                        <a:tabLst/>
                        <a:defRPr/>
                      </a:pPr>
                      <a:r>
                        <a:rPr lang="en-GB" sz="1400" b="1" dirty="0">
                          <a:solidFill>
                            <a:schemeClr val="tx1"/>
                          </a:solidFill>
                        </a:rPr>
                        <a:t>Administrative Information</a:t>
                      </a:r>
                    </a:p>
                    <a:p>
                      <a:pPr marL="0" marR="0" lvl="0" indent="0" algn="l" defTabSz="914377" rtl="0" eaLnBrk="1" fontAlgn="auto" latinLnBrk="0" hangingPunct="1">
                        <a:lnSpc>
                          <a:spcPct val="100000"/>
                        </a:lnSpc>
                        <a:spcBef>
                          <a:spcPts val="0"/>
                        </a:spcBef>
                        <a:spcAft>
                          <a:spcPts val="0"/>
                        </a:spcAft>
                        <a:buClrTx/>
                        <a:buSzTx/>
                        <a:buFontTx/>
                        <a:buNone/>
                        <a:tabLst/>
                        <a:defRPr/>
                      </a:pPr>
                      <a:endParaRPr lang="en-GB" sz="1400" b="0" dirty="0">
                        <a:solidFill>
                          <a:schemeClr val="tx1"/>
                        </a:solidFill>
                      </a:endParaRPr>
                    </a:p>
                    <a:p>
                      <a:pPr marL="0" marR="0" lvl="0" indent="0" algn="l" defTabSz="914377" rtl="0" eaLnBrk="1" fontAlgn="auto" latinLnBrk="0" hangingPunct="1">
                        <a:lnSpc>
                          <a:spcPct val="100000"/>
                        </a:lnSpc>
                        <a:spcBef>
                          <a:spcPts val="0"/>
                        </a:spcBef>
                        <a:spcAft>
                          <a:spcPts val="0"/>
                        </a:spcAft>
                        <a:buClrTx/>
                        <a:buSzTx/>
                        <a:buFontTx/>
                        <a:buNone/>
                        <a:tabLst/>
                        <a:defRPr/>
                      </a:pPr>
                      <a:r>
                        <a:rPr lang="en-GB" sz="1400" b="0" dirty="0">
                          <a:solidFill>
                            <a:schemeClr val="tx1"/>
                          </a:solidFill>
                        </a:rPr>
                        <a:t>We would like to participate as a Partner</a:t>
                      </a:r>
                    </a:p>
                    <a:p>
                      <a:endParaRPr lang="en-GB" sz="1400" dirty="0"/>
                    </a:p>
                    <a:p>
                      <a:r>
                        <a:rPr lang="en-GB" sz="1400" dirty="0"/>
                        <a:t>Contact: Mark Gaddes</a:t>
                      </a:r>
                    </a:p>
                    <a:p>
                      <a:r>
                        <a:rPr lang="en-GB" sz="1400" dirty="0"/>
                        <a:t>Tel: +44 (0) 7710 958081</a:t>
                      </a:r>
                    </a:p>
                    <a:p>
                      <a:r>
                        <a:rPr lang="en-GB" sz="1400" dirty="0"/>
                        <a:t>Email: Mark.Gaddes@NetworkRail.co.uk</a:t>
                      </a:r>
                    </a:p>
                    <a:p>
                      <a:r>
                        <a:rPr lang="en-GB" sz="1400" dirty="0"/>
                        <a:t>Country: UK</a:t>
                      </a:r>
                    </a:p>
                    <a:p>
                      <a:r>
                        <a:rPr lang="en-GB" sz="1400" dirty="0"/>
                        <a:t>PIC: 999540963</a:t>
                      </a:r>
                    </a:p>
                    <a:p>
                      <a:r>
                        <a:rPr lang="en-GB" sz="1400" dirty="0"/>
                        <a:t>Web: www.networkrail.co.uk</a:t>
                      </a:r>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solidFill>
                      <a:schemeClr val="bg1"/>
                    </a:solidFill>
                  </a:tcPr>
                </a:tc>
                <a:extLst>
                  <a:ext uri="{0D108BD9-81ED-4DB2-BD59-A6C34878D82A}">
                    <a16:rowId xmlns:a16="http://schemas.microsoft.com/office/drawing/2014/main" val="2423689332"/>
                  </a:ext>
                </a:extLst>
              </a:tr>
            </a:tbl>
          </a:graphicData>
        </a:graphic>
      </p:graphicFrame>
      <p:sp>
        <p:nvSpPr>
          <p:cNvPr id="5" name="TextBox 4">
            <a:extLst>
              <a:ext uri="{FF2B5EF4-FFF2-40B4-BE49-F238E27FC236}">
                <a16:creationId xmlns:a16="http://schemas.microsoft.com/office/drawing/2014/main" id="{60D4C6AC-235C-419E-A486-70D07FF3A543}"/>
              </a:ext>
            </a:extLst>
          </p:cNvPr>
          <p:cNvSpPr txBox="1"/>
          <p:nvPr/>
        </p:nvSpPr>
        <p:spPr>
          <a:xfrm>
            <a:off x="403412" y="230850"/>
            <a:ext cx="9035556" cy="400110"/>
          </a:xfrm>
          <a:prstGeom prst="rect">
            <a:avLst/>
          </a:prstGeom>
          <a:noFill/>
        </p:spPr>
        <p:txBody>
          <a:bodyPr wrap="square" rtlCol="0">
            <a:spAutoFit/>
          </a:bodyPr>
          <a:lstStyle/>
          <a:p>
            <a:r>
              <a:rPr lang="en-GB" sz="2000" b="1" dirty="0"/>
              <a:t>LC-GD-4-1-2020: Building and renovating in an energy and resource efficient way </a:t>
            </a:r>
          </a:p>
        </p:txBody>
      </p:sp>
      <p:sp>
        <p:nvSpPr>
          <p:cNvPr id="6" name="TextBox 5">
            <a:extLst>
              <a:ext uri="{FF2B5EF4-FFF2-40B4-BE49-F238E27FC236}">
                <a16:creationId xmlns:a16="http://schemas.microsoft.com/office/drawing/2014/main" id="{8CA9D073-8789-4683-B21A-AFD13B754309}"/>
              </a:ext>
            </a:extLst>
          </p:cNvPr>
          <p:cNvSpPr txBox="1"/>
          <p:nvPr/>
        </p:nvSpPr>
        <p:spPr>
          <a:xfrm>
            <a:off x="20888958" y="286300"/>
            <a:ext cx="1147483" cy="738664"/>
          </a:xfrm>
          <a:prstGeom prst="rect">
            <a:avLst/>
          </a:prstGeom>
          <a:noFill/>
          <a:ln w="19050">
            <a:noFill/>
          </a:ln>
        </p:spPr>
        <p:txBody>
          <a:bodyPr wrap="square" rtlCol="0">
            <a:spAutoFit/>
          </a:bodyPr>
          <a:lstStyle/>
          <a:p>
            <a:pPr algn="ctr"/>
            <a:r>
              <a:rPr lang="en-GB" sz="1400" dirty="0"/>
              <a:t>Your Organisation Logo / Brand</a:t>
            </a:r>
          </a:p>
        </p:txBody>
      </p:sp>
      <p:pic>
        <p:nvPicPr>
          <p:cNvPr id="1026" name="Picture 1">
            <a:extLst>
              <a:ext uri="{FF2B5EF4-FFF2-40B4-BE49-F238E27FC236}">
                <a16:creationId xmlns:a16="http://schemas.microsoft.com/office/drawing/2014/main" id="{964FB297-BE77-44B8-AA6D-EFEDA61B490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073323" y="106363"/>
            <a:ext cx="2038350" cy="9318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35130441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342</TotalTime>
  <Words>381</Words>
  <Application>Microsoft Office PowerPoint</Application>
  <PresentationFormat>Widescreen</PresentationFormat>
  <Paragraphs>25</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Louise Mothersole</dc:creator>
  <cp:lastModifiedBy>Gaddes Mark</cp:lastModifiedBy>
  <cp:revision>14</cp:revision>
  <dcterms:created xsi:type="dcterms:W3CDTF">2020-04-08T14:43:26Z</dcterms:created>
  <dcterms:modified xsi:type="dcterms:W3CDTF">2020-09-21T10:48:40Z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8577031b-11bc-4db9-b655-7d79027ad570_Enabled">
    <vt:lpwstr>true</vt:lpwstr>
  </property>
  <property fmtid="{D5CDD505-2E9C-101B-9397-08002B2CF9AE}" pid="3" name="MSIP_Label_8577031b-11bc-4db9-b655-7d79027ad570_SetDate">
    <vt:lpwstr>2020-09-17T13:32:06Z</vt:lpwstr>
  </property>
  <property fmtid="{D5CDD505-2E9C-101B-9397-08002B2CF9AE}" pid="4" name="MSIP_Label_8577031b-11bc-4db9-b655-7d79027ad570_Method">
    <vt:lpwstr>Standard</vt:lpwstr>
  </property>
  <property fmtid="{D5CDD505-2E9C-101B-9397-08002B2CF9AE}" pid="5" name="MSIP_Label_8577031b-11bc-4db9-b655-7d79027ad570_Name">
    <vt:lpwstr>8577031b-11bc-4db9-b655-7d79027ad570</vt:lpwstr>
  </property>
  <property fmtid="{D5CDD505-2E9C-101B-9397-08002B2CF9AE}" pid="6" name="MSIP_Label_8577031b-11bc-4db9-b655-7d79027ad570_SiteId">
    <vt:lpwstr>c22cc3e1-5d7f-4f4d-be03-d5a158cc9409</vt:lpwstr>
  </property>
  <property fmtid="{D5CDD505-2E9C-101B-9397-08002B2CF9AE}" pid="7" name="MSIP_Label_8577031b-11bc-4db9-b655-7d79027ad570_ActionId">
    <vt:lpwstr>ec74d35f-5fc3-4b84-98fa-33ce94106a67</vt:lpwstr>
  </property>
  <property fmtid="{D5CDD505-2E9C-101B-9397-08002B2CF9AE}" pid="8" name="MSIP_Label_8577031b-11bc-4db9-b655-7d79027ad570_ContentBits">
    <vt:lpwstr>1</vt:lpwstr>
  </property>
</Properties>
</file>

<file path=docProps/thumbnail.jpeg>
</file>